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tif" ContentType="image/tiff"/>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649" r:id="rId2"/>
    <p:sldId id="650" r:id="rId3"/>
    <p:sldId id="651" r:id="rId4"/>
    <p:sldId id="652" r:id="rId5"/>
    <p:sldId id="653" r:id="rId6"/>
    <p:sldId id="654" r:id="rId7"/>
    <p:sldId id="655" r:id="rId8"/>
    <p:sldId id="656" r:id="rId9"/>
    <p:sldId id="657" r:id="rId10"/>
    <p:sldId id="658" r:id="rId11"/>
    <p:sldId id="659" r:id="rId12"/>
    <p:sldId id="660" r:id="rId13"/>
    <p:sldId id="661" r:id="rId14"/>
    <p:sldId id="662" r:id="rId15"/>
    <p:sldId id="663" r:id="rId16"/>
    <p:sldId id="664" r:id="rId17"/>
    <p:sldId id="665" r:id="rId18"/>
    <p:sldId id="666" r:id="rId19"/>
    <p:sldId id="667" r:id="rId20"/>
    <p:sldId id="668" r:id="rId21"/>
    <p:sldId id="669" r:id="rId22"/>
    <p:sldId id="670" r:id="rId23"/>
    <p:sldId id="671" r:id="rId24"/>
    <p:sldId id="672" r:id="rId25"/>
    <p:sldId id="673" r:id="rId26"/>
    <p:sldId id="674" r:id="rId27"/>
    <p:sldId id="675" r:id="rId28"/>
    <p:sldId id="676" r:id="rId29"/>
    <p:sldId id="677" r:id="rId30"/>
    <p:sldId id="678" r:id="rId31"/>
    <p:sldId id="679" r:id="rId32"/>
    <p:sldId id="680" r:id="rId33"/>
    <p:sldId id="681" r:id="rId34"/>
    <p:sldId id="682" r:id="rId35"/>
    <p:sldId id="683" r:id="rId36"/>
    <p:sldId id="684" r:id="rId37"/>
    <p:sldId id="685" r:id="rId38"/>
    <p:sldId id="686" r:id="rId39"/>
    <p:sldId id="687" r:id="rId40"/>
    <p:sldId id="688" r:id="rId41"/>
    <p:sldId id="689" r:id="rId42"/>
    <p:sldId id="690" r:id="rId43"/>
    <p:sldId id="691" r:id="rId44"/>
    <p:sldId id="692" r:id="rId45"/>
    <p:sldId id="693" r:id="rId46"/>
    <p:sldId id="694" r:id="rId47"/>
    <p:sldId id="601" r:id="rId48"/>
    <p:sldId id="588" r:id="rId49"/>
    <p:sldId id="571" r:id="rId50"/>
    <p:sldId id="695" r:id="rId51"/>
    <p:sldId id="572" r:id="rId52"/>
    <p:sldId id="573" r:id="rId53"/>
    <p:sldId id="575" r:id="rId54"/>
    <p:sldId id="576" r:id="rId55"/>
    <p:sldId id="577" r:id="rId56"/>
    <p:sldId id="578" r:id="rId57"/>
    <p:sldId id="579" r:id="rId58"/>
    <p:sldId id="580" r:id="rId59"/>
    <p:sldId id="581" r:id="rId60"/>
    <p:sldId id="696" r:id="rId61"/>
    <p:sldId id="582" r:id="rId62"/>
    <p:sldId id="583" r:id="rId63"/>
    <p:sldId id="584" r:id="rId64"/>
    <p:sldId id="585" r:id="rId65"/>
    <p:sldId id="648" r:id="rId66"/>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69A4"/>
    <a:srgbClr val="869DBE"/>
    <a:srgbClr val="2EDEBC"/>
    <a:srgbClr val="006600"/>
    <a:srgbClr val="008080"/>
    <a:srgbClr val="5DA1CB"/>
    <a:srgbClr val="339933"/>
    <a:srgbClr val="5AC349"/>
    <a:srgbClr val="4274B0"/>
    <a:srgbClr val="4577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85" autoAdjust="0"/>
    <p:restoredTop sz="94660"/>
  </p:normalViewPr>
  <p:slideViewPr>
    <p:cSldViewPr>
      <p:cViewPr varScale="1">
        <p:scale>
          <a:sx n="105" d="100"/>
          <a:sy n="105" d="100"/>
        </p:scale>
        <p:origin x="-582"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2023-11-29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835162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slide" Target="slide47.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slide" Target="slide38.xml"/><Relationship Id="rId5" Type="http://schemas.openxmlformats.org/officeDocument/2006/relationships/slide" Target="slide26.xml"/><Relationship Id="rId4" Type="http://schemas.openxmlformats.org/officeDocument/2006/relationships/slide" Target="slide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21517;&#24072;&#24494;&#28857;.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21WLXKCXARJBS13-45.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22RJWL3+347.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Word_Document1111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23.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1WLXKCXALKBS5-36.TIF"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Word_Document22222.doc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7.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21517;&#24072;&#24494;&#28857;.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package" Target="../embeddings/Microsoft_Word_Document33333.docx"/><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8.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21517;&#24072;&#24494;&#28857;.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5" Type="http://schemas.openxmlformats.org/officeDocument/2006/relationships/slide" Target="slide53.xml"/><Relationship Id="rId4" Type="http://schemas.openxmlformats.org/officeDocument/2006/relationships/slide" Target="slide51.xml"/><Relationship Id="rId9" Type="http://schemas.openxmlformats.org/officeDocument/2006/relationships/slide" Target="slide63.xml"/></Relationships>
</file>

<file path=ppt/slides/_rels/slide49.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5" Type="http://schemas.openxmlformats.org/officeDocument/2006/relationships/slide" Target="slide53.xml"/><Relationship Id="rId4" Type="http://schemas.openxmlformats.org/officeDocument/2006/relationships/slide" Target="slide51.xml"/><Relationship Id="rId9" Type="http://schemas.openxmlformats.org/officeDocument/2006/relationships/slide" Target="slide63.xml"/></Relationships>
</file>

<file path=ppt/slides/_rels/slide50.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5" Type="http://schemas.openxmlformats.org/officeDocument/2006/relationships/slide" Target="slide53.xml"/><Relationship Id="rId4" Type="http://schemas.openxmlformats.org/officeDocument/2006/relationships/slide" Target="slide51.xml"/><Relationship Id="rId9" Type="http://schemas.openxmlformats.org/officeDocument/2006/relationships/slide" Target="slide63.xml"/></Relationships>
</file>

<file path=ppt/slides/_rels/slide51.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11" Type="http://schemas.openxmlformats.org/officeDocument/2006/relationships/image" Target="file:///F:\&#20154;&#25945;&#29289;&#29702;&#24517;&#20462;&#31532;&#19977;&#20876;&#65288;&#21512;&#29256;&#65289;\22RJWL3+348.TIF" TargetMode="External"/><Relationship Id="rId5" Type="http://schemas.openxmlformats.org/officeDocument/2006/relationships/slide" Target="slide53.xml"/><Relationship Id="rId10" Type="http://schemas.openxmlformats.org/officeDocument/2006/relationships/image" Target="../media/image9.tiff"/><Relationship Id="rId4" Type="http://schemas.openxmlformats.org/officeDocument/2006/relationships/slide" Target="slide51.xml"/><Relationship Id="rId9" Type="http://schemas.openxmlformats.org/officeDocument/2006/relationships/slide" Target="slide63.xml"/></Relationships>
</file>

<file path=ppt/slides/_rels/slide52.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5" Type="http://schemas.openxmlformats.org/officeDocument/2006/relationships/slide" Target="slide53.xml"/><Relationship Id="rId4" Type="http://schemas.openxmlformats.org/officeDocument/2006/relationships/slide" Target="slide51.xml"/><Relationship Id="rId9" Type="http://schemas.openxmlformats.org/officeDocument/2006/relationships/slide" Target="slide63.xml"/></Relationships>
</file>

<file path=ppt/slides/_rels/slide53.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11" Type="http://schemas.openxmlformats.org/officeDocument/2006/relationships/image" Target="file:///F:\&#20154;&#25945;&#29289;&#29702;&#24517;&#20462;&#31532;&#19977;&#20876;&#65288;&#21512;&#29256;&#65289;\22RJWL3+349.TIF" TargetMode="External"/><Relationship Id="rId5" Type="http://schemas.openxmlformats.org/officeDocument/2006/relationships/slide" Target="slide53.xml"/><Relationship Id="rId10" Type="http://schemas.openxmlformats.org/officeDocument/2006/relationships/image" Target="../media/image10.tiff"/><Relationship Id="rId4" Type="http://schemas.openxmlformats.org/officeDocument/2006/relationships/slide" Target="slide51.xml"/><Relationship Id="rId9" Type="http://schemas.openxmlformats.org/officeDocument/2006/relationships/slide" Target="slide63.xml"/></Relationships>
</file>

<file path=ppt/slides/_rels/slide54.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5" Type="http://schemas.openxmlformats.org/officeDocument/2006/relationships/slide" Target="slide53.xml"/><Relationship Id="rId4" Type="http://schemas.openxmlformats.org/officeDocument/2006/relationships/slide" Target="slide51.xml"/><Relationship Id="rId9" Type="http://schemas.openxmlformats.org/officeDocument/2006/relationships/slide" Target="slide63.xml"/></Relationships>
</file>

<file path=ppt/slides/_rels/slide55.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5" Type="http://schemas.openxmlformats.org/officeDocument/2006/relationships/slide" Target="slide53.xml"/><Relationship Id="rId4" Type="http://schemas.openxmlformats.org/officeDocument/2006/relationships/slide" Target="slide51.xml"/><Relationship Id="rId9" Type="http://schemas.openxmlformats.org/officeDocument/2006/relationships/slide" Target="slide63.xml"/></Relationships>
</file>

<file path=ppt/slides/_rels/slide56.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5" Type="http://schemas.openxmlformats.org/officeDocument/2006/relationships/slide" Target="slide53.xml"/><Relationship Id="rId4" Type="http://schemas.openxmlformats.org/officeDocument/2006/relationships/slide" Target="slide51.xml"/><Relationship Id="rId9" Type="http://schemas.openxmlformats.org/officeDocument/2006/relationships/slide" Target="slide63.xml"/></Relationships>
</file>

<file path=ppt/slides/_rels/slide57.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5" Type="http://schemas.openxmlformats.org/officeDocument/2006/relationships/slide" Target="slide53.xml"/><Relationship Id="rId4" Type="http://schemas.openxmlformats.org/officeDocument/2006/relationships/slide" Target="slide51.xml"/><Relationship Id="rId9" Type="http://schemas.openxmlformats.org/officeDocument/2006/relationships/slide" Target="slide63.xml"/></Relationships>
</file>

<file path=ppt/slides/_rels/slide58.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11" Type="http://schemas.openxmlformats.org/officeDocument/2006/relationships/image" Target="file:///F:\&#20154;&#25945;&#29289;&#29702;&#24517;&#20462;&#31532;&#19977;&#20876;&#65288;&#21512;&#29256;&#65289;\22WLLKBS5-24.TIF" TargetMode="External"/><Relationship Id="rId5" Type="http://schemas.openxmlformats.org/officeDocument/2006/relationships/slide" Target="slide53.xml"/><Relationship Id="rId10" Type="http://schemas.openxmlformats.org/officeDocument/2006/relationships/image" Target="../media/image11.tiff"/><Relationship Id="rId4" Type="http://schemas.openxmlformats.org/officeDocument/2006/relationships/slide" Target="slide51.xml"/><Relationship Id="rId9" Type="http://schemas.openxmlformats.org/officeDocument/2006/relationships/slide" Target="slide63.xml"/></Relationships>
</file>

<file path=ppt/slides/_rels/slide59.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5" Type="http://schemas.openxmlformats.org/officeDocument/2006/relationships/slide" Target="slide53.xml"/><Relationship Id="rId4" Type="http://schemas.openxmlformats.org/officeDocument/2006/relationships/slide" Target="slide51.xml"/><Relationship Id="rId9" Type="http://schemas.openxmlformats.org/officeDocument/2006/relationships/slide" Target="slide63.xml"/></Relationships>
</file>

<file path=ppt/slides/_rels/slide60.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slide" Target="slide48.xml"/><Relationship Id="rId7" Type="http://schemas.openxmlformats.org/officeDocument/2006/relationships/slide" Target="slide56.xml"/><Relationship Id="rId12" Type="http://schemas.openxmlformats.org/officeDocument/2006/relationships/image" Target="../media/image12.e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slide" Target="slide53.xml"/><Relationship Id="rId11" Type="http://schemas.openxmlformats.org/officeDocument/2006/relationships/package" Target="../embeddings/Microsoft_Word_Document444.docx"/><Relationship Id="rId5" Type="http://schemas.openxmlformats.org/officeDocument/2006/relationships/slide" Target="slide51.xml"/><Relationship Id="rId10" Type="http://schemas.openxmlformats.org/officeDocument/2006/relationships/slide" Target="slide63.xml"/><Relationship Id="rId4" Type="http://schemas.openxmlformats.org/officeDocument/2006/relationships/slide" Target="slide49.xml"/><Relationship Id="rId9" Type="http://schemas.openxmlformats.org/officeDocument/2006/relationships/slide" Target="slide61.xml"/></Relationships>
</file>

<file path=ppt/slides/_rels/slide61.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slide" Target="slide48.xml"/><Relationship Id="rId7" Type="http://schemas.openxmlformats.org/officeDocument/2006/relationships/slide" Target="slide56.xml"/><Relationship Id="rId12" Type="http://schemas.openxmlformats.org/officeDocument/2006/relationships/image" Target="../media/image13.e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slide" Target="slide53.xml"/><Relationship Id="rId11" Type="http://schemas.openxmlformats.org/officeDocument/2006/relationships/package" Target="../embeddings/Microsoft_Word_Document555.docx"/><Relationship Id="rId5" Type="http://schemas.openxmlformats.org/officeDocument/2006/relationships/slide" Target="slide51.xml"/><Relationship Id="rId10" Type="http://schemas.openxmlformats.org/officeDocument/2006/relationships/slide" Target="slide63.xml"/><Relationship Id="rId4" Type="http://schemas.openxmlformats.org/officeDocument/2006/relationships/slide" Target="slide49.xml"/><Relationship Id="rId9" Type="http://schemas.openxmlformats.org/officeDocument/2006/relationships/slide" Target="slide61.xml"/></Relationships>
</file>

<file path=ppt/slides/_rels/slide62.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slide" Target="slide48.xml"/><Relationship Id="rId7" Type="http://schemas.openxmlformats.org/officeDocument/2006/relationships/slide" Target="slide56.xml"/><Relationship Id="rId12" Type="http://schemas.openxmlformats.org/officeDocument/2006/relationships/image" Target="../media/image14.emf"/><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slide" Target="slide53.xml"/><Relationship Id="rId11" Type="http://schemas.openxmlformats.org/officeDocument/2006/relationships/package" Target="../embeddings/Microsoft_Word_Document666.docx"/><Relationship Id="rId5" Type="http://schemas.openxmlformats.org/officeDocument/2006/relationships/slide" Target="slide51.xml"/><Relationship Id="rId10" Type="http://schemas.openxmlformats.org/officeDocument/2006/relationships/slide" Target="slide63.xml"/><Relationship Id="rId4" Type="http://schemas.openxmlformats.org/officeDocument/2006/relationships/slide" Target="slide49.xml"/><Relationship Id="rId9" Type="http://schemas.openxmlformats.org/officeDocument/2006/relationships/slide" Target="slide61.xml"/></Relationships>
</file>

<file path=ppt/slides/_rels/slide63.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slide" Target="slide49.xml"/><Relationship Id="rId7" Type="http://schemas.openxmlformats.org/officeDocument/2006/relationships/slide" Target="slide58.xml"/><Relationship Id="rId2" Type="http://schemas.openxmlformats.org/officeDocument/2006/relationships/slide" Target="slide48.xml"/><Relationship Id="rId1" Type="http://schemas.openxmlformats.org/officeDocument/2006/relationships/slideLayout" Target="../slideLayouts/slideLayout1.xml"/><Relationship Id="rId6" Type="http://schemas.openxmlformats.org/officeDocument/2006/relationships/slide" Target="slide56.xml"/><Relationship Id="rId5" Type="http://schemas.openxmlformats.org/officeDocument/2006/relationships/slide" Target="slide53.xml"/><Relationship Id="rId4" Type="http://schemas.openxmlformats.org/officeDocument/2006/relationships/slide" Target="slide51.xml"/><Relationship Id="rId9" Type="http://schemas.openxmlformats.org/officeDocument/2006/relationships/slide" Target="slide63.xml"/></Relationships>
</file>

<file path=ppt/slides/_rels/slide64.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slide" Target="slide48.xml"/><Relationship Id="rId7" Type="http://schemas.openxmlformats.org/officeDocument/2006/relationships/slide" Target="slide56.xml"/><Relationship Id="rId12" Type="http://schemas.openxmlformats.org/officeDocument/2006/relationships/image" Target="../media/image15.emf"/><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slide" Target="slide53.xml"/><Relationship Id="rId11" Type="http://schemas.openxmlformats.org/officeDocument/2006/relationships/package" Target="../embeddings/Microsoft_Word_Document777.docx"/><Relationship Id="rId5" Type="http://schemas.openxmlformats.org/officeDocument/2006/relationships/slide" Target="slide51.xml"/><Relationship Id="rId10" Type="http://schemas.openxmlformats.org/officeDocument/2006/relationships/slide" Target="slide63.xml"/><Relationship Id="rId4" Type="http://schemas.openxmlformats.org/officeDocument/2006/relationships/slide" Target="slide49.xml"/><Relationship Id="rId9" Type="http://schemas.openxmlformats.org/officeDocument/2006/relationships/slide" Target="slide61.xml"/></Relationships>
</file>

<file path=ppt/slides/_rels/slide6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6200000">
            <a:off x="10111439" y="681116"/>
            <a:ext cx="2815327" cy="1398328"/>
          </a:xfrm>
          <a:prstGeom prst="triangle">
            <a:avLst/>
          </a:prstGeom>
          <a:solidFill>
            <a:srgbClr val="869DB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5" name="等腰三角形 4"/>
          <p:cNvSpPr/>
          <p:nvPr/>
        </p:nvSpPr>
        <p:spPr>
          <a:xfrm rot="16200000">
            <a:off x="10314382" y="2001814"/>
            <a:ext cx="2466975" cy="1251493"/>
          </a:xfrm>
          <a:prstGeom prst="triangle">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8" name="等腰三角形 7"/>
          <p:cNvSpPr/>
          <p:nvPr/>
        </p:nvSpPr>
        <p:spPr>
          <a:xfrm>
            <a:off x="-23093" y="5633891"/>
            <a:ext cx="2466975" cy="1251493"/>
          </a:xfrm>
          <a:prstGeom prst="triangle">
            <a:avLst/>
          </a:prstGeom>
          <a:solidFill>
            <a:schemeClr val="accent5">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grpSp>
        <p:nvGrpSpPr>
          <p:cNvPr id="13" name="组合 12"/>
          <p:cNvGrpSpPr/>
          <p:nvPr/>
        </p:nvGrpSpPr>
        <p:grpSpPr>
          <a:xfrm>
            <a:off x="1057027" y="1844824"/>
            <a:ext cx="2664296" cy="2277092"/>
            <a:chOff x="1072586" y="730321"/>
            <a:chExt cx="5273250" cy="4571656"/>
          </a:xfrm>
        </p:grpSpPr>
        <p:sp>
          <p:nvSpPr>
            <p:cNvPr id="14" name="矩形 13"/>
            <p:cNvSpPr/>
            <p:nvPr/>
          </p:nvSpPr>
          <p:spPr>
            <a:xfrm rot="2648372">
              <a:off x="1072586" y="730321"/>
              <a:ext cx="4474028" cy="4474028"/>
            </a:xfrm>
            <a:prstGeom prst="rect">
              <a:avLst/>
            </a:prstGeom>
            <a:noFill/>
            <a:ln w="38100">
              <a:solidFill>
                <a:srgbClr val="0037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sp>
          <p:nvSpPr>
            <p:cNvPr id="15" name="矩形 14"/>
            <p:cNvSpPr/>
            <p:nvPr/>
          </p:nvSpPr>
          <p:spPr>
            <a:xfrm rot="2648372">
              <a:off x="1846331" y="756879"/>
              <a:ext cx="4499505" cy="4545098"/>
            </a:xfrm>
            <a:prstGeom prst="rect">
              <a:avLst/>
            </a:prstGeom>
            <a:solidFill>
              <a:srgbClr val="FAFAFA"/>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grpSp>
      <p:sp>
        <p:nvSpPr>
          <p:cNvPr id="3" name="矩形 2"/>
          <p:cNvSpPr/>
          <p:nvPr/>
        </p:nvSpPr>
        <p:spPr>
          <a:xfrm>
            <a:off x="3937347" y="3861048"/>
            <a:ext cx="6050054" cy="646331"/>
          </a:xfrm>
          <a:prstGeom prst="rect">
            <a:avLst/>
          </a:prstGeom>
        </p:spPr>
        <p:txBody>
          <a:bodyPr wrap="none">
            <a:spAutoFit/>
          </a:bodyPr>
          <a:lstStyle/>
          <a:p>
            <a:r>
              <a:rPr lang="en-US" altLang="zh-CN" sz="3600" b="1" kern="100" dirty="0">
                <a:solidFill>
                  <a:schemeClr val="accent3">
                    <a:lumMod val="50000"/>
                  </a:schemeClr>
                </a:solidFill>
                <a:latin typeface="Times New Roman"/>
                <a:ea typeface="楷体_GB2312"/>
              </a:rPr>
              <a:t>(</a:t>
            </a:r>
            <a:r>
              <a:rPr lang="zh-CN" altLang="zh-CN" sz="3600" b="1" kern="100" dirty="0">
                <a:solidFill>
                  <a:schemeClr val="accent3">
                    <a:lumMod val="50000"/>
                  </a:schemeClr>
                </a:solidFill>
                <a:latin typeface="Times New Roman"/>
                <a:ea typeface="楷体_GB2312"/>
                <a:cs typeface="Times New Roman"/>
              </a:rPr>
              <a:t>强基课</a:t>
            </a:r>
            <a:r>
              <a:rPr lang="en-US" altLang="zh-CN" sz="3600" b="1" kern="100" dirty="0">
                <a:solidFill>
                  <a:schemeClr val="accent3">
                    <a:lumMod val="50000"/>
                  </a:schemeClr>
                </a:solidFill>
                <a:latin typeface="Times New Roman"/>
                <a:ea typeface="楷体_GB2312"/>
              </a:rPr>
              <a:t>—</a:t>
            </a:r>
            <a:r>
              <a:rPr lang="zh-CN" altLang="zh-CN" sz="3600" b="1" kern="100" dirty="0">
                <a:solidFill>
                  <a:schemeClr val="accent3">
                    <a:lumMod val="50000"/>
                  </a:schemeClr>
                </a:solidFill>
                <a:latin typeface="Times New Roman"/>
                <a:ea typeface="楷体_GB2312"/>
                <a:cs typeface="Times New Roman"/>
              </a:rPr>
              <a:t>逐点理清</a:t>
            </a:r>
            <a:r>
              <a:rPr lang="zh-CN" altLang="zh-CN" sz="3600" b="1" kern="100" dirty="0">
                <a:solidFill>
                  <a:schemeClr val="accent3">
                    <a:lumMod val="50000"/>
                  </a:schemeClr>
                </a:solidFill>
                <a:latin typeface="Times New Roman"/>
                <a:ea typeface="黑体"/>
                <a:cs typeface="Times New Roman"/>
              </a:rPr>
              <a:t>物理观念</a:t>
            </a:r>
            <a:r>
              <a:rPr lang="en-US" altLang="zh-CN" sz="3600" b="1" kern="100" dirty="0">
                <a:solidFill>
                  <a:schemeClr val="accent3">
                    <a:lumMod val="50000"/>
                  </a:schemeClr>
                </a:solidFill>
                <a:latin typeface="Times New Roman"/>
                <a:ea typeface="黑体"/>
              </a:rPr>
              <a:t>)</a:t>
            </a:r>
            <a:endParaRPr lang="zh-CN" altLang="en-US" sz="3500" dirty="0">
              <a:solidFill>
                <a:schemeClr val="accent3">
                  <a:lumMod val="50000"/>
                </a:schemeClr>
              </a:solidFill>
            </a:endParaRPr>
          </a:p>
        </p:txBody>
      </p:sp>
      <p:sp>
        <p:nvSpPr>
          <p:cNvPr id="11" name="文本框 10"/>
          <p:cNvSpPr txBox="1"/>
          <p:nvPr/>
        </p:nvSpPr>
        <p:spPr>
          <a:xfrm>
            <a:off x="4450131" y="2060848"/>
            <a:ext cx="7480104" cy="1785104"/>
          </a:xfrm>
          <a:prstGeom prst="rect">
            <a:avLst/>
          </a:prstGeom>
          <a:noFill/>
        </p:spPr>
        <p:txBody>
          <a:bodyPr wrap="square" rtlCol="0">
            <a:spAutoFit/>
          </a:bodyPr>
          <a:lstStyle/>
          <a:p>
            <a:pPr lvl="0">
              <a:defRPr/>
            </a:pPr>
            <a:r>
              <a:rPr lang="zh-CN" altLang="en-US" sz="5500" b="1" dirty="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rPr>
              <a:t>电磁波的发现及应用　能量量子化</a:t>
            </a:r>
          </a:p>
        </p:txBody>
      </p:sp>
      <p:sp>
        <p:nvSpPr>
          <p:cNvPr id="12" name="文本框 10"/>
          <p:cNvSpPr txBox="1"/>
          <p:nvPr/>
        </p:nvSpPr>
        <p:spPr>
          <a:xfrm>
            <a:off x="985019" y="2492896"/>
            <a:ext cx="3551828" cy="938719"/>
          </a:xfrm>
          <a:prstGeom prst="rect">
            <a:avLst/>
          </a:prstGeom>
          <a:noFill/>
        </p:spPr>
        <p:txBody>
          <a:bodyPr wrap="square" rtlCol="0">
            <a:spAutoFit/>
          </a:bodyPr>
          <a:lstStyle/>
          <a:p>
            <a:pPr lvl="0">
              <a:defRPr/>
            </a:pPr>
            <a:r>
              <a:rPr lang="zh-CN" altLang="en-US" sz="5500" b="1" dirty="0" smtClean="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rPr>
              <a:t>第</a:t>
            </a:r>
            <a:r>
              <a:rPr lang="en-US" altLang="zh-CN" sz="5500" b="1" dirty="0" smtClean="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rPr>
              <a:t>4</a:t>
            </a:r>
            <a:r>
              <a:rPr lang="zh-CN" altLang="en-US" sz="5500" b="1" dirty="0" smtClean="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rPr>
              <a:t>、</a:t>
            </a:r>
            <a:r>
              <a:rPr lang="en-US" altLang="zh-CN" sz="5500" b="1" dirty="0" smtClean="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rPr>
              <a:t>5</a:t>
            </a:r>
            <a:r>
              <a:rPr lang="zh-CN" altLang="en-US" sz="5500" b="1" dirty="0" smtClean="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rPr>
              <a:t>节</a:t>
            </a:r>
            <a:endParaRPr lang="zh-CN" altLang="en-US" sz="5500" b="1" dirty="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endParaRPr>
          </a:p>
        </p:txBody>
      </p:sp>
    </p:spTree>
    <p:extLst>
      <p:ext uri="{BB962C8B-B14F-4D97-AF65-F5344CB8AC3E}">
        <p14:creationId xmlns:p14="http://schemas.microsoft.com/office/powerpoint/2010/main" val="1184586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273690932"/>
              </p:ext>
            </p:extLst>
          </p:nvPr>
        </p:nvGraphicFramePr>
        <p:xfrm>
          <a:off x="768995" y="364958"/>
          <a:ext cx="10441160" cy="6102096"/>
        </p:xfrm>
        <a:graphic>
          <a:graphicData uri="http://schemas.openxmlformats.org/drawingml/2006/table">
            <a:tbl>
              <a:tblPr/>
              <a:tblGrid>
                <a:gridCol w="2088232"/>
                <a:gridCol w="1008112"/>
                <a:gridCol w="7344816"/>
              </a:tblGrid>
              <a:tr h="452596">
                <a:tc>
                  <a:txBody>
                    <a:bodyPr/>
                    <a:lstStyle/>
                    <a:p>
                      <a:pPr algn="ctr">
                        <a:lnSpc>
                          <a:spcPct val="130000"/>
                        </a:lnSpc>
                        <a:spcAft>
                          <a:spcPts val="0"/>
                        </a:spcAft>
                      </a:pPr>
                      <a:r>
                        <a:rPr lang="zh-CN" sz="2800" b="1" kern="100" dirty="0">
                          <a:solidFill>
                            <a:srgbClr val="548DD4"/>
                          </a:solidFill>
                          <a:effectLst/>
                          <a:latin typeface="Times New Roman"/>
                          <a:ea typeface="方正细黑一简体"/>
                          <a:cs typeface="Times New Roman"/>
                        </a:rPr>
                        <a:t>课标要求</a:t>
                      </a:r>
                      <a:endParaRPr lang="zh-CN" sz="2800" kern="100" dirty="0">
                        <a:effectLst/>
                        <a:latin typeface="宋体"/>
                        <a:cs typeface="Courier New"/>
                      </a:endParaRPr>
                    </a:p>
                  </a:txBody>
                  <a:tcPr marL="24246" marR="24246"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2">
                  <a:txBody>
                    <a:bodyPr/>
                    <a:lstStyle/>
                    <a:p>
                      <a:pPr algn="ctr">
                        <a:lnSpc>
                          <a:spcPct val="130000"/>
                        </a:lnSpc>
                        <a:spcAft>
                          <a:spcPts val="0"/>
                        </a:spcAft>
                      </a:pPr>
                      <a:r>
                        <a:rPr lang="zh-CN" sz="2800" b="1" kern="100">
                          <a:solidFill>
                            <a:srgbClr val="548DD4"/>
                          </a:solidFill>
                          <a:effectLst/>
                          <a:latin typeface="Times New Roman"/>
                          <a:ea typeface="方正细黑一简体"/>
                          <a:cs typeface="Times New Roman"/>
                        </a:rPr>
                        <a:t>层级达标</a:t>
                      </a:r>
                      <a:endParaRPr lang="zh-CN" sz="2800" kern="100">
                        <a:effectLst/>
                        <a:latin typeface="宋体"/>
                        <a:cs typeface="Courier New"/>
                      </a:endParaRPr>
                    </a:p>
                  </a:txBody>
                  <a:tcPr marL="24246" marR="24246"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zh-CN" altLang="en-US"/>
                    </a:p>
                  </a:txBody>
                  <a:tcPr/>
                </a:tc>
              </a:tr>
              <a:tr h="2715577">
                <a:tc rowSpan="2">
                  <a:txBody>
                    <a:bodyPr/>
                    <a:lstStyle/>
                    <a:p>
                      <a:pPr algn="l">
                        <a:lnSpc>
                          <a:spcPct val="130000"/>
                        </a:lnSpc>
                        <a:spcAft>
                          <a:spcPts val="0"/>
                        </a:spcAft>
                      </a:pPr>
                      <a:r>
                        <a:rPr lang="en-US" sz="2800" b="1" kern="100" dirty="0">
                          <a:effectLst/>
                          <a:latin typeface="Times New Roman"/>
                          <a:ea typeface="方正细黑一简体"/>
                          <a:cs typeface="Courier New"/>
                        </a:rPr>
                        <a:t>1.</a:t>
                      </a:r>
                      <a:r>
                        <a:rPr lang="zh-CN" sz="2800" b="1" kern="100" dirty="0">
                          <a:effectLst/>
                          <a:latin typeface="Times New Roman"/>
                          <a:ea typeface="方正细黑一简体"/>
                          <a:cs typeface="Times New Roman"/>
                        </a:rPr>
                        <a:t>通过实验，了解电磁波，知道电磁场的物质性。</a:t>
                      </a:r>
                      <a:endParaRPr lang="zh-CN" sz="2800" kern="100" dirty="0">
                        <a:effectLst/>
                        <a:latin typeface="宋体"/>
                        <a:cs typeface="Courier New"/>
                      </a:endParaRPr>
                    </a:p>
                    <a:p>
                      <a:pPr algn="l">
                        <a:lnSpc>
                          <a:spcPct val="130000"/>
                        </a:lnSpc>
                        <a:spcAft>
                          <a:spcPts val="0"/>
                        </a:spcAft>
                      </a:pPr>
                      <a:r>
                        <a:rPr lang="en-US" sz="2800" b="1" kern="100" dirty="0">
                          <a:effectLst/>
                          <a:latin typeface="Times New Roman"/>
                          <a:ea typeface="方正细黑一简体"/>
                          <a:cs typeface="Courier New"/>
                        </a:rPr>
                        <a:t>2.</a:t>
                      </a:r>
                      <a:r>
                        <a:rPr lang="zh-CN" sz="2800" b="1" kern="100" dirty="0">
                          <a:effectLst/>
                          <a:latin typeface="Times New Roman"/>
                          <a:ea typeface="方正细黑一简体"/>
                          <a:cs typeface="Times New Roman"/>
                        </a:rPr>
                        <a:t>通过实例，了解电磁波的应用及其带来的影响。</a:t>
                      </a:r>
                      <a:endParaRPr lang="zh-CN" sz="2800" kern="100" dirty="0">
                        <a:effectLst/>
                        <a:latin typeface="宋体"/>
                        <a:cs typeface="Courier New"/>
                      </a:endParaRPr>
                    </a:p>
                  </a:txBody>
                  <a:tcPr marL="24246" marR="24246"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zh-CN" sz="2800" b="1" kern="100">
                          <a:solidFill>
                            <a:srgbClr val="0869A4"/>
                          </a:solidFill>
                          <a:effectLst/>
                          <a:latin typeface="Times New Roman"/>
                          <a:ea typeface="方正细黑一简体"/>
                          <a:cs typeface="Times New Roman"/>
                        </a:rPr>
                        <a:t>学考</a:t>
                      </a:r>
                      <a:endParaRPr lang="zh-CN" sz="2800" kern="100">
                        <a:solidFill>
                          <a:srgbClr val="0869A4"/>
                        </a:solidFill>
                        <a:effectLst/>
                        <a:latin typeface="宋体"/>
                        <a:cs typeface="Courier New"/>
                      </a:endParaRPr>
                    </a:p>
                    <a:p>
                      <a:pPr algn="ctr">
                        <a:lnSpc>
                          <a:spcPct val="130000"/>
                        </a:lnSpc>
                        <a:spcAft>
                          <a:spcPts val="0"/>
                        </a:spcAft>
                      </a:pPr>
                      <a:r>
                        <a:rPr lang="zh-CN" sz="2800" b="1" kern="100">
                          <a:solidFill>
                            <a:srgbClr val="0869A4"/>
                          </a:solidFill>
                          <a:effectLst/>
                          <a:latin typeface="Times New Roman"/>
                          <a:ea typeface="方正细黑一简体"/>
                          <a:cs typeface="Times New Roman"/>
                        </a:rPr>
                        <a:t>层级</a:t>
                      </a:r>
                      <a:endParaRPr lang="zh-CN" sz="2800" kern="100">
                        <a:solidFill>
                          <a:srgbClr val="0869A4"/>
                        </a:solidFill>
                        <a:effectLst/>
                        <a:latin typeface="宋体"/>
                        <a:cs typeface="Courier New"/>
                      </a:endParaRPr>
                    </a:p>
                  </a:txBody>
                  <a:tcPr marL="24246" marR="24246"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30000"/>
                        </a:lnSpc>
                        <a:spcAft>
                          <a:spcPts val="0"/>
                        </a:spcAft>
                      </a:pPr>
                      <a:r>
                        <a:rPr lang="en-US" sz="2800" b="1" kern="100" dirty="0">
                          <a:effectLst/>
                          <a:latin typeface="Times New Roman"/>
                          <a:ea typeface="方正细黑一简体"/>
                          <a:cs typeface="Courier New"/>
                        </a:rPr>
                        <a:t>1.</a:t>
                      </a:r>
                      <a:r>
                        <a:rPr lang="zh-CN" sz="2800" b="1" kern="100" dirty="0">
                          <a:effectLst/>
                          <a:latin typeface="Times New Roman"/>
                          <a:ea typeface="方正细黑一简体"/>
                          <a:cs typeface="Times New Roman"/>
                        </a:rPr>
                        <a:t>了解人类发现电磁波的历史。</a:t>
                      </a:r>
                      <a:endParaRPr lang="zh-CN" sz="2800" kern="100" dirty="0">
                        <a:effectLst/>
                        <a:latin typeface="宋体"/>
                        <a:cs typeface="Courier New"/>
                      </a:endParaRPr>
                    </a:p>
                    <a:p>
                      <a:pPr algn="l">
                        <a:lnSpc>
                          <a:spcPct val="130000"/>
                        </a:lnSpc>
                        <a:spcAft>
                          <a:spcPts val="0"/>
                        </a:spcAft>
                      </a:pPr>
                      <a:r>
                        <a:rPr lang="en-US" sz="2800" b="1" kern="100" dirty="0">
                          <a:effectLst/>
                          <a:latin typeface="Times New Roman"/>
                          <a:ea typeface="方正细黑一简体"/>
                          <a:cs typeface="Courier New"/>
                        </a:rPr>
                        <a:t>2.</a:t>
                      </a:r>
                      <a:r>
                        <a:rPr lang="zh-CN" sz="2800" b="1" kern="100" dirty="0">
                          <a:effectLst/>
                          <a:latin typeface="Times New Roman"/>
                          <a:ea typeface="方正细黑一简体"/>
                          <a:cs typeface="Times New Roman"/>
                        </a:rPr>
                        <a:t>了解电磁波本身是一种特殊物质，电磁波能传递能量和信息。</a:t>
                      </a:r>
                      <a:endParaRPr lang="zh-CN" sz="2800" kern="100" dirty="0">
                        <a:effectLst/>
                        <a:latin typeface="宋体"/>
                        <a:cs typeface="Courier New"/>
                      </a:endParaRPr>
                    </a:p>
                    <a:p>
                      <a:pPr algn="l">
                        <a:lnSpc>
                          <a:spcPct val="130000"/>
                        </a:lnSpc>
                        <a:spcAft>
                          <a:spcPts val="0"/>
                        </a:spcAft>
                      </a:pPr>
                      <a:r>
                        <a:rPr lang="en-US" sz="2800" b="1" kern="100" dirty="0">
                          <a:effectLst/>
                          <a:latin typeface="Times New Roman"/>
                          <a:ea typeface="方正细黑一简体"/>
                          <a:cs typeface="Courier New"/>
                        </a:rPr>
                        <a:t>3.</a:t>
                      </a:r>
                      <a:r>
                        <a:rPr lang="zh-CN" sz="2800" b="1" kern="100" dirty="0">
                          <a:effectLst/>
                          <a:latin typeface="Times New Roman"/>
                          <a:ea typeface="方正细黑一简体"/>
                          <a:cs typeface="Times New Roman"/>
                        </a:rPr>
                        <a:t>了解电磁波谱中各波段的主要特性及其在科技、经济和社会信息化等领域的主要应用</a:t>
                      </a:r>
                      <a:r>
                        <a:rPr lang="zh-CN" sz="2800" b="1" kern="100" dirty="0" smtClean="0">
                          <a:effectLst/>
                          <a:latin typeface="Times New Roman"/>
                          <a:ea typeface="方正细黑一简体"/>
                          <a:cs typeface="Times New Roman"/>
                        </a:rPr>
                        <a:t>。</a:t>
                      </a:r>
                      <a:endParaRPr lang="en-US" altLang="zh-CN" sz="2800" b="1" kern="100" dirty="0" smtClean="0">
                        <a:effectLst/>
                        <a:latin typeface="Times New Roman"/>
                        <a:ea typeface="方正细黑一简体"/>
                        <a:cs typeface="Times New Roman"/>
                      </a:endParaRPr>
                    </a:p>
                    <a:p>
                      <a:pPr algn="l">
                        <a:lnSpc>
                          <a:spcPct val="130000"/>
                        </a:lnSpc>
                        <a:spcAft>
                          <a:spcPts val="0"/>
                        </a:spcAft>
                      </a:pPr>
                      <a:r>
                        <a:rPr lang="en-US" sz="2800" b="1" kern="100" dirty="0" smtClean="0">
                          <a:effectLst/>
                          <a:latin typeface="Times New Roman"/>
                          <a:ea typeface="方正细黑一简体"/>
                          <a:cs typeface="Courier New"/>
                        </a:rPr>
                        <a:t>4</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初步了解微观世界的量子化特征，知道普朗克常量。</a:t>
                      </a:r>
                      <a:endParaRPr lang="zh-CN" sz="2800" kern="100" dirty="0">
                        <a:effectLst/>
                        <a:latin typeface="宋体"/>
                        <a:cs typeface="Courier New"/>
                      </a:endParaRPr>
                    </a:p>
                  </a:txBody>
                  <a:tcPr marL="24246" marR="24246"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357789">
                <a:tc vMerge="1">
                  <a:txBody>
                    <a:bodyPr/>
                    <a:lstStyle/>
                    <a:p>
                      <a:endParaRPr lang="zh-CN" altLang="en-US"/>
                    </a:p>
                  </a:txBody>
                  <a:tcPr/>
                </a:tc>
                <a:tc>
                  <a:txBody>
                    <a:bodyPr/>
                    <a:lstStyle/>
                    <a:p>
                      <a:pPr algn="ctr">
                        <a:lnSpc>
                          <a:spcPct val="130000"/>
                        </a:lnSpc>
                        <a:spcAft>
                          <a:spcPts val="0"/>
                        </a:spcAft>
                      </a:pPr>
                      <a:r>
                        <a:rPr lang="zh-CN" sz="2800" b="1" kern="100" dirty="0">
                          <a:solidFill>
                            <a:srgbClr val="0869A4"/>
                          </a:solidFill>
                          <a:effectLst/>
                          <a:latin typeface="Times New Roman"/>
                          <a:ea typeface="方正细黑一简体"/>
                          <a:cs typeface="Times New Roman"/>
                        </a:rPr>
                        <a:t>选考</a:t>
                      </a:r>
                      <a:endParaRPr lang="zh-CN" sz="2800" kern="100" dirty="0">
                        <a:solidFill>
                          <a:srgbClr val="0869A4"/>
                        </a:solidFill>
                        <a:effectLst/>
                        <a:latin typeface="宋体"/>
                        <a:cs typeface="Courier New"/>
                      </a:endParaRPr>
                    </a:p>
                    <a:p>
                      <a:pPr algn="ctr">
                        <a:lnSpc>
                          <a:spcPct val="130000"/>
                        </a:lnSpc>
                        <a:spcAft>
                          <a:spcPts val="0"/>
                        </a:spcAft>
                      </a:pPr>
                      <a:r>
                        <a:rPr lang="zh-CN" sz="2800" b="1" kern="100" dirty="0">
                          <a:solidFill>
                            <a:srgbClr val="0869A4"/>
                          </a:solidFill>
                          <a:effectLst/>
                          <a:latin typeface="Times New Roman"/>
                          <a:ea typeface="方正细黑一简体"/>
                          <a:cs typeface="Times New Roman"/>
                        </a:rPr>
                        <a:t>层级</a:t>
                      </a:r>
                      <a:endParaRPr lang="zh-CN" sz="2800" kern="100" dirty="0">
                        <a:solidFill>
                          <a:srgbClr val="0869A4"/>
                        </a:solidFill>
                        <a:effectLst/>
                        <a:latin typeface="宋体"/>
                        <a:cs typeface="Courier New"/>
                      </a:endParaRPr>
                    </a:p>
                  </a:txBody>
                  <a:tcPr marL="24246" marR="24246"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30000"/>
                        </a:lnSpc>
                        <a:spcAft>
                          <a:spcPts val="0"/>
                        </a:spcAft>
                      </a:pPr>
                      <a:r>
                        <a:rPr lang="en-US" sz="2800" b="1" kern="100" dirty="0">
                          <a:effectLst/>
                          <a:latin typeface="Times New Roman"/>
                          <a:ea typeface="方正细黑一简体"/>
                          <a:cs typeface="Courier New"/>
                        </a:rPr>
                        <a:t>1.</a:t>
                      </a:r>
                      <a:r>
                        <a:rPr lang="zh-CN" sz="2800" b="1" kern="100" dirty="0">
                          <a:effectLst/>
                          <a:latin typeface="Times New Roman"/>
                          <a:ea typeface="方正细黑一简体"/>
                          <a:cs typeface="Times New Roman"/>
                        </a:rPr>
                        <a:t>了解赫兹证明麦克斯韦预言的电磁波存在的实验过程及实验方法。</a:t>
                      </a:r>
                      <a:endParaRPr lang="zh-CN" sz="2800" kern="100" dirty="0">
                        <a:effectLst/>
                        <a:latin typeface="宋体"/>
                        <a:cs typeface="Courier New"/>
                      </a:endParaRPr>
                    </a:p>
                    <a:p>
                      <a:pPr algn="l">
                        <a:lnSpc>
                          <a:spcPct val="130000"/>
                        </a:lnSpc>
                        <a:spcAft>
                          <a:spcPts val="0"/>
                        </a:spcAft>
                      </a:pPr>
                      <a:r>
                        <a:rPr lang="en-US" sz="2800" b="1" kern="100" dirty="0">
                          <a:effectLst/>
                          <a:latin typeface="Times New Roman"/>
                          <a:ea typeface="方正细黑一简体"/>
                          <a:cs typeface="Courier New"/>
                        </a:rPr>
                        <a:t>2.</a:t>
                      </a:r>
                      <a:r>
                        <a:rPr lang="zh-CN" sz="2800" b="1" kern="100" dirty="0">
                          <a:effectLst/>
                          <a:latin typeface="Times New Roman"/>
                          <a:ea typeface="方正细黑一简体"/>
                          <a:cs typeface="Times New Roman"/>
                        </a:rPr>
                        <a:t>理解电磁波的形成与传播。</a:t>
                      </a:r>
                      <a:endParaRPr lang="zh-CN" sz="2800" kern="100" dirty="0">
                        <a:effectLst/>
                        <a:latin typeface="宋体"/>
                        <a:cs typeface="Courier New"/>
                      </a:endParaRPr>
                    </a:p>
                  </a:txBody>
                  <a:tcPr marL="24246" marR="24246"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227909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2356254" y="352505"/>
            <a:ext cx="743068" cy="724865"/>
            <a:chOff x="5318863" y="2214122"/>
            <a:chExt cx="743068" cy="724865"/>
          </a:xfrm>
        </p:grpSpPr>
        <p:cxnSp>
          <p:nvCxnSpPr>
            <p:cNvPr id="75" name="Straight Connector 29"/>
            <p:cNvCxnSpPr/>
            <p:nvPr/>
          </p:nvCxnSpPr>
          <p:spPr>
            <a:xfrm>
              <a:off x="6061931" y="2214122"/>
              <a:ext cx="0" cy="724865"/>
            </a:xfrm>
            <a:prstGeom prst="line">
              <a:avLst/>
            </a:prstGeom>
            <a:ln w="57150">
              <a:solidFill>
                <a:srgbClr val="59869B"/>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318863" y="2314602"/>
              <a:ext cx="611065" cy="553998"/>
            </a:xfrm>
            <a:prstGeom prst="rect">
              <a:avLst/>
            </a:prstGeom>
            <a:noFill/>
          </p:spPr>
          <p:txBody>
            <a:bodyPr wrap="none" rtlCol="0">
              <a:spAutoFit/>
            </a:bodyPr>
            <a:lstStyle/>
            <a:p>
              <a:pPr algn="r"/>
              <a:r>
                <a:rPr lang="id-ID" sz="3000" b="1" dirty="0">
                  <a:solidFill>
                    <a:schemeClr val="tx1">
                      <a:lumMod val="50000"/>
                      <a:lumOff val="50000"/>
                    </a:schemeClr>
                  </a:solidFill>
                  <a:latin typeface="Lato Light" charset="0"/>
                  <a:cs typeface="Lato Light" charset="0"/>
                </a:rPr>
                <a:t>01</a:t>
              </a:r>
            </a:p>
          </p:txBody>
        </p:sp>
      </p:grpSp>
      <p:grpSp>
        <p:nvGrpSpPr>
          <p:cNvPr id="78" name="组合 77"/>
          <p:cNvGrpSpPr/>
          <p:nvPr/>
        </p:nvGrpSpPr>
        <p:grpSpPr>
          <a:xfrm>
            <a:off x="2353171" y="1691238"/>
            <a:ext cx="746151" cy="729650"/>
            <a:chOff x="5315780" y="3078220"/>
            <a:chExt cx="746151" cy="729650"/>
          </a:xfrm>
        </p:grpSpPr>
        <p:cxnSp>
          <p:nvCxnSpPr>
            <p:cNvPr id="79" name="Straight Connector 34"/>
            <p:cNvCxnSpPr/>
            <p:nvPr/>
          </p:nvCxnSpPr>
          <p:spPr>
            <a:xfrm>
              <a:off x="6061931" y="3078220"/>
              <a:ext cx="0" cy="72965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5315780" y="3178775"/>
              <a:ext cx="611065" cy="553998"/>
            </a:xfrm>
            <a:prstGeom prst="rect">
              <a:avLst/>
            </a:prstGeom>
            <a:noFill/>
          </p:spPr>
          <p:txBody>
            <a:bodyPr wrap="none" rtlCol="0">
              <a:spAutoFit/>
            </a:bodyPr>
            <a:lstStyle/>
            <a:p>
              <a:pPr algn="r"/>
              <a:r>
                <a:rPr lang="id-ID" sz="3000" b="1" dirty="0">
                  <a:solidFill>
                    <a:schemeClr val="tx1">
                      <a:lumMod val="50000"/>
                      <a:lumOff val="50000"/>
                    </a:schemeClr>
                  </a:solidFill>
                  <a:latin typeface="Lato Light" charset="0"/>
                  <a:cs typeface="Lato Light" charset="0"/>
                </a:rPr>
                <a:t>02</a:t>
              </a:r>
            </a:p>
          </p:txBody>
        </p:sp>
      </p:grpSp>
      <p:grpSp>
        <p:nvGrpSpPr>
          <p:cNvPr id="81" name="组合 80"/>
          <p:cNvGrpSpPr/>
          <p:nvPr/>
        </p:nvGrpSpPr>
        <p:grpSpPr>
          <a:xfrm>
            <a:off x="2358674" y="2996952"/>
            <a:ext cx="740648" cy="825345"/>
            <a:chOff x="5321283" y="4064869"/>
            <a:chExt cx="740648" cy="825345"/>
          </a:xfrm>
        </p:grpSpPr>
        <p:cxnSp>
          <p:nvCxnSpPr>
            <p:cNvPr id="82" name="Straight Connector 36"/>
            <p:cNvCxnSpPr/>
            <p:nvPr/>
          </p:nvCxnSpPr>
          <p:spPr>
            <a:xfrm>
              <a:off x="6061931" y="4064869"/>
              <a:ext cx="0" cy="825345"/>
            </a:xfrm>
            <a:prstGeom prst="line">
              <a:avLst/>
            </a:prstGeom>
            <a:ln w="57150">
              <a:solidFill>
                <a:srgbClr val="59869B"/>
              </a:solidFill>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5321283" y="4124460"/>
              <a:ext cx="611065" cy="553998"/>
            </a:xfrm>
            <a:prstGeom prst="rect">
              <a:avLst/>
            </a:prstGeom>
            <a:noFill/>
          </p:spPr>
          <p:txBody>
            <a:bodyPr wrap="none" rtlCol="0">
              <a:spAutoFit/>
            </a:bodyPr>
            <a:lstStyle/>
            <a:p>
              <a:pPr algn="r"/>
              <a:r>
                <a:rPr lang="id-ID" sz="3000" b="1">
                  <a:solidFill>
                    <a:schemeClr val="tx1">
                      <a:lumMod val="50000"/>
                      <a:lumOff val="50000"/>
                    </a:schemeClr>
                  </a:solidFill>
                  <a:latin typeface="Lato Light" charset="0"/>
                  <a:cs typeface="Lato Light" charset="0"/>
                </a:rPr>
                <a:t>03</a:t>
              </a:r>
              <a:endParaRPr lang="id-ID" sz="3000" b="1" dirty="0">
                <a:solidFill>
                  <a:schemeClr val="tx1">
                    <a:lumMod val="50000"/>
                    <a:lumOff val="50000"/>
                  </a:schemeClr>
                </a:solidFill>
                <a:latin typeface="Lato Light" charset="0"/>
                <a:cs typeface="Lato Light" charset="0"/>
              </a:endParaRPr>
            </a:p>
          </p:txBody>
        </p:sp>
      </p:grpSp>
      <p:grpSp>
        <p:nvGrpSpPr>
          <p:cNvPr id="84" name="组合 83"/>
          <p:cNvGrpSpPr/>
          <p:nvPr/>
        </p:nvGrpSpPr>
        <p:grpSpPr>
          <a:xfrm>
            <a:off x="2358018" y="4365441"/>
            <a:ext cx="741304" cy="748552"/>
            <a:chOff x="5320627" y="4933112"/>
            <a:chExt cx="741304" cy="748552"/>
          </a:xfrm>
        </p:grpSpPr>
        <p:cxnSp>
          <p:nvCxnSpPr>
            <p:cNvPr id="85" name="Straight Connector 35"/>
            <p:cNvCxnSpPr/>
            <p:nvPr/>
          </p:nvCxnSpPr>
          <p:spPr>
            <a:xfrm>
              <a:off x="6061931" y="4933112"/>
              <a:ext cx="0" cy="748552"/>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5320627" y="5051820"/>
              <a:ext cx="611065" cy="553998"/>
            </a:xfrm>
            <a:prstGeom prst="rect">
              <a:avLst/>
            </a:prstGeom>
            <a:noFill/>
          </p:spPr>
          <p:txBody>
            <a:bodyPr wrap="none" rtlCol="0">
              <a:spAutoFit/>
            </a:bodyPr>
            <a:lstStyle/>
            <a:p>
              <a:pPr algn="r"/>
              <a:r>
                <a:rPr lang="id-ID" sz="3000" b="1">
                  <a:solidFill>
                    <a:schemeClr val="tx1">
                      <a:lumMod val="50000"/>
                      <a:lumOff val="50000"/>
                    </a:schemeClr>
                  </a:solidFill>
                  <a:latin typeface="Lato Light" charset="0"/>
                  <a:cs typeface="Lato Light" charset="0"/>
                </a:rPr>
                <a:t>04</a:t>
              </a:r>
              <a:endParaRPr lang="id-ID" sz="3000" b="1" dirty="0">
                <a:solidFill>
                  <a:schemeClr val="tx1">
                    <a:lumMod val="50000"/>
                    <a:lumOff val="50000"/>
                  </a:schemeClr>
                </a:solidFill>
                <a:latin typeface="Lato Light" charset="0"/>
                <a:cs typeface="Lato Light" charset="0"/>
              </a:endParaRPr>
            </a:p>
          </p:txBody>
        </p:sp>
      </p:grpSp>
      <p:cxnSp>
        <p:nvCxnSpPr>
          <p:cNvPr id="121" name="Straight Connector 47"/>
          <p:cNvCxnSpPr/>
          <p:nvPr/>
        </p:nvCxnSpPr>
        <p:spPr>
          <a:xfrm>
            <a:off x="3531823" y="1077370"/>
            <a:ext cx="6408259" cy="0"/>
          </a:xfrm>
          <a:prstGeom prst="line">
            <a:avLst/>
          </a:prstGeom>
          <a:ln w="19050" cmpd="sng">
            <a:solidFill>
              <a:schemeClr val="accent1">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25" name="Straight Connector 47"/>
          <p:cNvCxnSpPr/>
          <p:nvPr/>
        </p:nvCxnSpPr>
        <p:spPr>
          <a:xfrm>
            <a:off x="3531823" y="2449360"/>
            <a:ext cx="6408259" cy="0"/>
          </a:xfrm>
          <a:prstGeom prst="line">
            <a:avLst/>
          </a:prstGeom>
          <a:ln w="19050" cmpd="sng">
            <a:solidFill>
              <a:schemeClr val="accent3">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36" name="Straight Connector 47"/>
          <p:cNvCxnSpPr/>
          <p:nvPr/>
        </p:nvCxnSpPr>
        <p:spPr>
          <a:xfrm>
            <a:off x="3531822" y="3822297"/>
            <a:ext cx="6408259" cy="0"/>
          </a:xfrm>
          <a:prstGeom prst="line">
            <a:avLst/>
          </a:prstGeom>
          <a:ln w="19050" cmpd="sng">
            <a:solidFill>
              <a:schemeClr val="accent1">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37" name="Straight Connector 47"/>
          <p:cNvCxnSpPr/>
          <p:nvPr/>
        </p:nvCxnSpPr>
        <p:spPr>
          <a:xfrm>
            <a:off x="3531822" y="5137680"/>
            <a:ext cx="6408259" cy="0"/>
          </a:xfrm>
          <a:prstGeom prst="line">
            <a:avLst/>
          </a:prstGeom>
          <a:ln w="19050" cmpd="sng">
            <a:solidFill>
              <a:schemeClr val="accent3">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141" name="文本框 10"/>
          <p:cNvSpPr txBox="1"/>
          <p:nvPr/>
        </p:nvSpPr>
        <p:spPr>
          <a:xfrm>
            <a:off x="696987" y="1693257"/>
            <a:ext cx="864096" cy="1015663"/>
          </a:xfrm>
          <a:prstGeom prst="rect">
            <a:avLst/>
          </a:prstGeom>
          <a:noFill/>
        </p:spPr>
        <p:txBody>
          <a:bodyPr wrap="square" rtlCol="0">
            <a:spAutoFit/>
          </a:bodyPr>
          <a:lstStyle/>
          <a:p>
            <a:pPr lvl="0">
              <a:defRPr/>
            </a:pPr>
            <a:r>
              <a:rPr lang="zh-CN" altLang="en-US" sz="6000" b="1" dirty="0" smtClean="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rPr>
              <a:t>目</a:t>
            </a:r>
            <a:endParaRPr lang="zh-CN" altLang="en-US" sz="6000" b="1" dirty="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endParaRPr>
          </a:p>
        </p:txBody>
      </p:sp>
      <p:sp>
        <p:nvSpPr>
          <p:cNvPr id="142" name="文本框 10"/>
          <p:cNvSpPr txBox="1"/>
          <p:nvPr/>
        </p:nvSpPr>
        <p:spPr>
          <a:xfrm>
            <a:off x="696987" y="3925505"/>
            <a:ext cx="864096" cy="1015663"/>
          </a:xfrm>
          <a:prstGeom prst="rect">
            <a:avLst/>
          </a:prstGeom>
          <a:noFill/>
        </p:spPr>
        <p:txBody>
          <a:bodyPr wrap="square" rtlCol="0">
            <a:spAutoFit/>
          </a:bodyPr>
          <a:lstStyle/>
          <a:p>
            <a:pPr lvl="0">
              <a:defRPr/>
            </a:pPr>
            <a:r>
              <a:rPr lang="zh-CN" altLang="en-US" sz="6000" b="1" dirty="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rPr>
              <a:t>录</a:t>
            </a:r>
          </a:p>
        </p:txBody>
      </p:sp>
      <p:sp>
        <p:nvSpPr>
          <p:cNvPr id="143" name="内容占位符 2">
            <a:hlinkClick r:id="rId3" action="ppaction://hlinksldjump"/>
          </p:cNvPr>
          <p:cNvSpPr txBox="1">
            <a:spLocks/>
          </p:cNvSpPr>
          <p:nvPr/>
        </p:nvSpPr>
        <p:spPr>
          <a:xfrm>
            <a:off x="3531822" y="260648"/>
            <a:ext cx="5400148"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a:latin typeface="Times New Roman"/>
                <a:ea typeface="方正细黑一简体"/>
                <a:cs typeface="Courier New"/>
              </a:rPr>
              <a:t>逐点清</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一</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　电磁场　电磁波</a:t>
            </a:r>
            <a:endParaRPr lang="zh-CN" altLang="zh-CN" sz="1050" kern="100" dirty="0">
              <a:solidFill>
                <a:schemeClr val="bg1"/>
              </a:solidFill>
              <a:latin typeface="宋体"/>
              <a:cs typeface="Courier New"/>
            </a:endParaRPr>
          </a:p>
        </p:txBody>
      </p:sp>
      <p:sp>
        <p:nvSpPr>
          <p:cNvPr id="27" name="内容占位符 2">
            <a:hlinkClick r:id="rId4" action="ppaction://hlinksldjump"/>
          </p:cNvPr>
          <p:cNvSpPr txBox="1">
            <a:spLocks/>
          </p:cNvSpPr>
          <p:nvPr/>
        </p:nvSpPr>
        <p:spPr>
          <a:xfrm>
            <a:off x="3649315" y="1628800"/>
            <a:ext cx="6696743"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a:latin typeface="Times New Roman"/>
                <a:ea typeface="方正细黑一简体"/>
                <a:cs typeface="Courier New"/>
              </a:rPr>
              <a:t>逐点清</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二</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　</a:t>
            </a:r>
            <a:r>
              <a:rPr lang="zh-CN" altLang="en-US" sz="2800" b="1" kern="100" dirty="0" smtClean="0">
                <a:latin typeface="Times New Roman"/>
                <a:ea typeface="方正细黑一简体"/>
                <a:cs typeface="Courier New"/>
              </a:rPr>
              <a:t>电</a:t>
            </a:r>
            <a:r>
              <a:rPr lang="zh-CN" altLang="en-US" sz="2800" b="1" kern="100" dirty="0">
                <a:latin typeface="Times New Roman"/>
                <a:ea typeface="方正细黑一简体"/>
                <a:cs typeface="Courier New"/>
              </a:rPr>
              <a:t>磁波谱　电磁波的能量</a:t>
            </a:r>
          </a:p>
        </p:txBody>
      </p:sp>
      <p:sp>
        <p:nvSpPr>
          <p:cNvPr id="28" name="内容占位符 2">
            <a:hlinkClick r:id="rId5" action="ppaction://hlinksldjump"/>
          </p:cNvPr>
          <p:cNvSpPr txBox="1">
            <a:spLocks/>
          </p:cNvSpPr>
          <p:nvPr/>
        </p:nvSpPr>
        <p:spPr>
          <a:xfrm>
            <a:off x="3531823" y="3056543"/>
            <a:ext cx="5415931"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a:latin typeface="Times New Roman"/>
                <a:ea typeface="方正细黑一简体"/>
                <a:cs typeface="Courier New"/>
              </a:rPr>
              <a:t>逐点清</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三</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　</a:t>
            </a:r>
            <a:r>
              <a:rPr lang="zh-CN" altLang="en-US" sz="2800" b="1" kern="100" dirty="0" smtClean="0">
                <a:latin typeface="Times New Roman"/>
                <a:ea typeface="方正细黑一简体"/>
                <a:cs typeface="Courier New"/>
              </a:rPr>
              <a:t>热</a:t>
            </a:r>
            <a:r>
              <a:rPr lang="zh-CN" altLang="en-US" sz="2800" b="1" kern="100" dirty="0">
                <a:latin typeface="Times New Roman"/>
                <a:ea typeface="方正细黑一简体"/>
                <a:cs typeface="Courier New"/>
              </a:rPr>
              <a:t>辐射　能量子</a:t>
            </a:r>
          </a:p>
        </p:txBody>
      </p:sp>
      <p:sp>
        <p:nvSpPr>
          <p:cNvPr id="29" name="内容占位符 2">
            <a:hlinkClick r:id="rId6" action="ppaction://hlinksldjump"/>
          </p:cNvPr>
          <p:cNvSpPr txBox="1">
            <a:spLocks/>
          </p:cNvSpPr>
          <p:nvPr/>
        </p:nvSpPr>
        <p:spPr>
          <a:xfrm>
            <a:off x="3433291" y="4365104"/>
            <a:ext cx="5530247"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a:latin typeface="Times New Roman"/>
                <a:ea typeface="方正细黑一简体"/>
                <a:cs typeface="Courier New"/>
              </a:rPr>
              <a:t>逐点清</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四</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　 </a:t>
            </a:r>
            <a:r>
              <a:rPr lang="zh-CN" altLang="en-US" sz="2800" b="1" kern="100" dirty="0" smtClean="0">
                <a:latin typeface="Times New Roman"/>
                <a:ea typeface="方正细黑一简体"/>
                <a:cs typeface="Courier New"/>
              </a:rPr>
              <a:t>能</a:t>
            </a:r>
            <a:r>
              <a:rPr lang="zh-CN" altLang="en-US" sz="2800" b="1" kern="100" dirty="0">
                <a:latin typeface="Times New Roman"/>
                <a:ea typeface="方正细黑一简体"/>
                <a:cs typeface="Courier New"/>
              </a:rPr>
              <a:t>级</a:t>
            </a:r>
          </a:p>
        </p:txBody>
      </p:sp>
      <p:grpSp>
        <p:nvGrpSpPr>
          <p:cNvPr id="24" name="组合 23"/>
          <p:cNvGrpSpPr/>
          <p:nvPr/>
        </p:nvGrpSpPr>
        <p:grpSpPr>
          <a:xfrm>
            <a:off x="2353171" y="5661585"/>
            <a:ext cx="741304" cy="748552"/>
            <a:chOff x="5320627" y="4933112"/>
            <a:chExt cx="741304" cy="748552"/>
          </a:xfrm>
        </p:grpSpPr>
        <p:cxnSp>
          <p:nvCxnSpPr>
            <p:cNvPr id="25" name="Straight Connector 35"/>
            <p:cNvCxnSpPr/>
            <p:nvPr/>
          </p:nvCxnSpPr>
          <p:spPr>
            <a:xfrm>
              <a:off x="6061931" y="4933112"/>
              <a:ext cx="0" cy="748552"/>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320627" y="5051820"/>
              <a:ext cx="611065" cy="553998"/>
            </a:xfrm>
            <a:prstGeom prst="rect">
              <a:avLst/>
            </a:prstGeom>
            <a:noFill/>
          </p:spPr>
          <p:txBody>
            <a:bodyPr wrap="none" rtlCol="0">
              <a:spAutoFit/>
            </a:bodyPr>
            <a:lstStyle/>
            <a:p>
              <a:pPr algn="r"/>
              <a:r>
                <a:rPr lang="id-ID" sz="3000" b="1" dirty="0" smtClean="0">
                  <a:solidFill>
                    <a:schemeClr val="tx1">
                      <a:lumMod val="50000"/>
                      <a:lumOff val="50000"/>
                    </a:schemeClr>
                  </a:solidFill>
                  <a:latin typeface="Lato Light" charset="0"/>
                  <a:cs typeface="Lato Light" charset="0"/>
                </a:rPr>
                <a:t>0</a:t>
              </a:r>
              <a:r>
                <a:rPr lang="en-US" sz="3000" b="1" dirty="0" smtClean="0">
                  <a:solidFill>
                    <a:schemeClr val="tx1">
                      <a:lumMod val="50000"/>
                      <a:lumOff val="50000"/>
                    </a:schemeClr>
                  </a:solidFill>
                  <a:latin typeface="Lato Light" charset="0"/>
                  <a:cs typeface="Lato Light" charset="0"/>
                </a:rPr>
                <a:t>5</a:t>
              </a:r>
              <a:endParaRPr lang="id-ID" sz="3000" b="1" dirty="0">
                <a:solidFill>
                  <a:schemeClr val="tx1">
                    <a:lumMod val="50000"/>
                    <a:lumOff val="50000"/>
                  </a:schemeClr>
                </a:solidFill>
                <a:latin typeface="Lato Light" charset="0"/>
                <a:cs typeface="Lato Light" charset="0"/>
              </a:endParaRPr>
            </a:p>
          </p:txBody>
        </p:sp>
      </p:grpSp>
      <p:cxnSp>
        <p:nvCxnSpPr>
          <p:cNvPr id="30" name="Straight Connector 47"/>
          <p:cNvCxnSpPr/>
          <p:nvPr/>
        </p:nvCxnSpPr>
        <p:spPr>
          <a:xfrm>
            <a:off x="3526975" y="6433824"/>
            <a:ext cx="6408259" cy="0"/>
          </a:xfrm>
          <a:prstGeom prst="line">
            <a:avLst/>
          </a:prstGeom>
          <a:ln w="19050" cmpd="sng">
            <a:solidFill>
              <a:schemeClr val="accent3">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31" name="内容占位符 2">
            <a:hlinkClick r:id="rId7" action="ppaction://hlinksldjump"/>
          </p:cNvPr>
          <p:cNvSpPr txBox="1">
            <a:spLocks/>
          </p:cNvSpPr>
          <p:nvPr/>
        </p:nvSpPr>
        <p:spPr>
          <a:xfrm>
            <a:off x="3428444" y="5661248"/>
            <a:ext cx="5530247"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smtClean="0">
                <a:latin typeface="Times New Roman"/>
                <a:ea typeface="方正细黑一简体"/>
                <a:cs typeface="Courier New"/>
              </a:rPr>
              <a:t>课时跟踪检测</a:t>
            </a:r>
            <a:endParaRPr lang="zh-CN" altLang="en-US" sz="2800" b="1" kern="100" dirty="0">
              <a:latin typeface="Times New Roman"/>
              <a:ea typeface="方正细黑一简体"/>
              <a:cs typeface="Courier New"/>
            </a:endParaRPr>
          </a:p>
        </p:txBody>
      </p:sp>
    </p:spTree>
    <p:extLst>
      <p:ext uri="{BB962C8B-B14F-4D97-AF65-F5344CB8AC3E}">
        <p14:creationId xmlns:p14="http://schemas.microsoft.com/office/powerpoint/2010/main" val="1364343675"/>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250"/>
                                        <p:tgtEl>
                                          <p:spTgt spid="74"/>
                                        </p:tgtEl>
                                        <p:attrNameLst>
                                          <p:attrName>ppt_x</p:attrName>
                                        </p:attrNameLst>
                                      </p:cBhvr>
                                      <p:tavLst>
                                        <p:tav tm="0">
                                          <p:val>
                                            <p:strVal val="#ppt_x-#ppt_w*1.125000"/>
                                          </p:val>
                                        </p:tav>
                                        <p:tav tm="100000">
                                          <p:val>
                                            <p:strVal val="#ppt_x"/>
                                          </p:val>
                                        </p:tav>
                                      </p:tavLst>
                                    </p:anim>
                                    <p:animEffect transition="in" filter="wipe(right)">
                                      <p:cBhvr>
                                        <p:cTn id="8" dur="250"/>
                                        <p:tgtEl>
                                          <p:spTgt spid="74"/>
                                        </p:tgtEl>
                                      </p:cBhvr>
                                    </p:animEffect>
                                  </p:childTnLst>
                                </p:cTn>
                              </p:par>
                            </p:childTnLst>
                          </p:cTn>
                        </p:par>
                        <p:par>
                          <p:cTn id="9" fill="hold">
                            <p:stCondLst>
                              <p:cond delay="250"/>
                            </p:stCondLst>
                            <p:childTnLst>
                              <p:par>
                                <p:cTn id="10" presetID="22" presetClass="entr" presetSubtype="8" fill="hold" nodeType="after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wipe(left)">
                                      <p:cBhvr>
                                        <p:cTn id="12" dur="500"/>
                                        <p:tgtEl>
                                          <p:spTgt spid="121"/>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43"/>
                                        </p:tgtEl>
                                        <p:attrNameLst>
                                          <p:attrName>style.visibility</p:attrName>
                                        </p:attrNameLst>
                                      </p:cBhvr>
                                      <p:to>
                                        <p:strVal val="visible"/>
                                      </p:to>
                                    </p:set>
                                    <p:animEffect transition="in" filter="wipe(left)">
                                      <p:cBhvr>
                                        <p:cTn id="15" dur="500"/>
                                        <p:tgtEl>
                                          <p:spTgt spid="143"/>
                                        </p:tgtEl>
                                      </p:cBhvr>
                                    </p:animEffect>
                                  </p:childTnLst>
                                </p:cTn>
                              </p:par>
                            </p:childTnLst>
                          </p:cTn>
                        </p:par>
                        <p:par>
                          <p:cTn id="16" fill="hold">
                            <p:stCondLst>
                              <p:cond delay="750"/>
                            </p:stCondLst>
                            <p:childTnLst>
                              <p:par>
                                <p:cTn id="17" presetID="12" presetClass="entr" presetSubtype="8"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250"/>
                                        <p:tgtEl>
                                          <p:spTgt spid="78"/>
                                        </p:tgtEl>
                                        <p:attrNameLst>
                                          <p:attrName>ppt_x</p:attrName>
                                        </p:attrNameLst>
                                      </p:cBhvr>
                                      <p:tavLst>
                                        <p:tav tm="0">
                                          <p:val>
                                            <p:strVal val="#ppt_x-#ppt_w*1.125000"/>
                                          </p:val>
                                        </p:tav>
                                        <p:tav tm="100000">
                                          <p:val>
                                            <p:strVal val="#ppt_x"/>
                                          </p:val>
                                        </p:tav>
                                      </p:tavLst>
                                    </p:anim>
                                    <p:animEffect transition="in" filter="wipe(right)">
                                      <p:cBhvr>
                                        <p:cTn id="20" dur="250"/>
                                        <p:tgtEl>
                                          <p:spTgt spid="78"/>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25"/>
                                        </p:tgtEl>
                                        <p:attrNameLst>
                                          <p:attrName>style.visibility</p:attrName>
                                        </p:attrNameLst>
                                      </p:cBhvr>
                                      <p:to>
                                        <p:strVal val="visible"/>
                                      </p:to>
                                    </p:set>
                                    <p:animEffect transition="in" filter="wipe(left)">
                                      <p:cBhvr>
                                        <p:cTn id="24" dur="500"/>
                                        <p:tgtEl>
                                          <p:spTgt spid="12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childTnLst>
                          </p:cTn>
                        </p:par>
                        <p:par>
                          <p:cTn id="28" fill="hold">
                            <p:stCondLst>
                              <p:cond delay="1500"/>
                            </p:stCondLst>
                            <p:childTnLst>
                              <p:par>
                                <p:cTn id="29" presetID="12" presetClass="entr" presetSubtype="8" fill="hold" nodeType="after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250"/>
                                        <p:tgtEl>
                                          <p:spTgt spid="81"/>
                                        </p:tgtEl>
                                        <p:attrNameLst>
                                          <p:attrName>ppt_x</p:attrName>
                                        </p:attrNameLst>
                                      </p:cBhvr>
                                      <p:tavLst>
                                        <p:tav tm="0">
                                          <p:val>
                                            <p:strVal val="#ppt_x-#ppt_w*1.125000"/>
                                          </p:val>
                                        </p:tav>
                                        <p:tav tm="100000">
                                          <p:val>
                                            <p:strVal val="#ppt_x"/>
                                          </p:val>
                                        </p:tav>
                                      </p:tavLst>
                                    </p:anim>
                                    <p:animEffect transition="in" filter="wipe(right)">
                                      <p:cBhvr>
                                        <p:cTn id="32" dur="250"/>
                                        <p:tgtEl>
                                          <p:spTgt spid="81"/>
                                        </p:tgtEl>
                                      </p:cBhvr>
                                    </p:animEffect>
                                  </p:childTnLst>
                                </p:cTn>
                              </p:par>
                            </p:childTnLst>
                          </p:cTn>
                        </p:par>
                        <p:par>
                          <p:cTn id="33" fill="hold">
                            <p:stCondLst>
                              <p:cond delay="1750"/>
                            </p:stCondLst>
                            <p:childTnLst>
                              <p:par>
                                <p:cTn id="34" presetID="22" presetClass="entr" presetSubtype="8" fill="hold" nodeType="afterEffect">
                                  <p:stCondLst>
                                    <p:cond delay="0"/>
                                  </p:stCondLst>
                                  <p:childTnLst>
                                    <p:set>
                                      <p:cBhvr>
                                        <p:cTn id="35" dur="1" fill="hold">
                                          <p:stCondLst>
                                            <p:cond delay="0"/>
                                          </p:stCondLst>
                                        </p:cTn>
                                        <p:tgtEl>
                                          <p:spTgt spid="136"/>
                                        </p:tgtEl>
                                        <p:attrNameLst>
                                          <p:attrName>style.visibility</p:attrName>
                                        </p:attrNameLst>
                                      </p:cBhvr>
                                      <p:to>
                                        <p:strVal val="visible"/>
                                      </p:to>
                                    </p:set>
                                    <p:animEffect transition="in" filter="wipe(left)">
                                      <p:cBhvr>
                                        <p:cTn id="36" dur="500"/>
                                        <p:tgtEl>
                                          <p:spTgt spid="13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par>
                          <p:cTn id="40" fill="hold">
                            <p:stCondLst>
                              <p:cond delay="2250"/>
                            </p:stCondLst>
                            <p:childTnLst>
                              <p:par>
                                <p:cTn id="41" presetID="12" presetClass="entr" presetSubtype="8" fill="hold" nodeType="after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250"/>
                                        <p:tgtEl>
                                          <p:spTgt spid="84"/>
                                        </p:tgtEl>
                                        <p:attrNameLst>
                                          <p:attrName>ppt_x</p:attrName>
                                        </p:attrNameLst>
                                      </p:cBhvr>
                                      <p:tavLst>
                                        <p:tav tm="0">
                                          <p:val>
                                            <p:strVal val="#ppt_x-#ppt_w*1.125000"/>
                                          </p:val>
                                        </p:tav>
                                        <p:tav tm="100000">
                                          <p:val>
                                            <p:strVal val="#ppt_x"/>
                                          </p:val>
                                        </p:tav>
                                      </p:tavLst>
                                    </p:anim>
                                    <p:animEffect transition="in" filter="wipe(right)">
                                      <p:cBhvr>
                                        <p:cTn id="44" dur="250"/>
                                        <p:tgtEl>
                                          <p:spTgt spid="84"/>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137"/>
                                        </p:tgtEl>
                                        <p:attrNameLst>
                                          <p:attrName>style.visibility</p:attrName>
                                        </p:attrNameLst>
                                      </p:cBhvr>
                                      <p:to>
                                        <p:strVal val="visible"/>
                                      </p:to>
                                    </p:set>
                                    <p:animEffect transition="in" filter="wipe(left)">
                                      <p:cBhvr>
                                        <p:cTn id="48" dur="400"/>
                                        <p:tgtEl>
                                          <p:spTgt spid="13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400"/>
                                        <p:tgtEl>
                                          <p:spTgt spid="29"/>
                                        </p:tgtEl>
                                      </p:cBhvr>
                                    </p:animEffect>
                                  </p:childTnLst>
                                </p:cTn>
                              </p:par>
                            </p:childTnLst>
                          </p:cTn>
                        </p:par>
                        <p:par>
                          <p:cTn id="52" fill="hold">
                            <p:stCondLst>
                              <p:cond delay="2900"/>
                            </p:stCondLst>
                            <p:childTnLst>
                              <p:par>
                                <p:cTn id="53" presetID="12" presetClass="entr" presetSubtype="8"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250"/>
                                        <p:tgtEl>
                                          <p:spTgt spid="24"/>
                                        </p:tgtEl>
                                        <p:attrNameLst>
                                          <p:attrName>ppt_x</p:attrName>
                                        </p:attrNameLst>
                                      </p:cBhvr>
                                      <p:tavLst>
                                        <p:tav tm="0">
                                          <p:val>
                                            <p:strVal val="#ppt_x-#ppt_w*1.125000"/>
                                          </p:val>
                                        </p:tav>
                                        <p:tav tm="100000">
                                          <p:val>
                                            <p:strVal val="#ppt_x"/>
                                          </p:val>
                                        </p:tav>
                                      </p:tavLst>
                                    </p:anim>
                                    <p:animEffect transition="in" filter="wipe(right)">
                                      <p:cBhvr>
                                        <p:cTn id="56" dur="250"/>
                                        <p:tgtEl>
                                          <p:spTgt spid="24"/>
                                        </p:tgtEl>
                                      </p:cBhvr>
                                    </p:animEffect>
                                  </p:childTnLst>
                                </p:cTn>
                              </p:par>
                            </p:childTnLst>
                          </p:cTn>
                        </p:par>
                        <p:par>
                          <p:cTn id="57" fill="hold">
                            <p:stCondLst>
                              <p:cond delay="3150"/>
                            </p:stCondLst>
                            <p:childTnLst>
                              <p:par>
                                <p:cTn id="58" presetID="22" presetClass="entr" presetSubtype="8"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400"/>
                                        <p:tgtEl>
                                          <p:spTgt spid="3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4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P spid="27" grpId="0"/>
      <p:bldP spid="28" grpId="0"/>
      <p:bldP spid="29"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01</a:t>
              </a:r>
            </a:p>
          </p:txBody>
        </p:sp>
      </p:grpSp>
      <p:sp>
        <p:nvSpPr>
          <p:cNvPr id="24" name="TextBox 23"/>
          <p:cNvSpPr txBox="1"/>
          <p:nvPr/>
        </p:nvSpPr>
        <p:spPr>
          <a:xfrm>
            <a:off x="3649315" y="2802898"/>
            <a:ext cx="7848872"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逐点清</a:t>
            </a:r>
            <a:r>
              <a:rPr lang="en-US" altLang="zh-CN"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一</a:t>
            </a:r>
            <a:r>
              <a:rPr lang="en-US" altLang="zh-CN"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 </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　 电磁场　电磁波</a:t>
            </a:r>
          </a:p>
        </p:txBody>
      </p:sp>
    </p:spTree>
    <p:extLst>
      <p:ext uri="{BB962C8B-B14F-4D97-AF65-F5344CB8AC3E}">
        <p14:creationId xmlns:p14="http://schemas.microsoft.com/office/powerpoint/2010/main" val="96884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720"/>
            <a:ext cx="10975658" cy="5040559"/>
          </a:xfrm>
        </p:spPr>
        <p:txBody>
          <a:bodyPr>
            <a:normAutofit/>
          </a:bodyPr>
          <a:lstStyle/>
          <a:p>
            <a:pPr indent="713740" algn="just"/>
            <a:endParaRPr lang="en-US" altLang="zh-CN" b="1" kern="100" dirty="0" smtClean="0">
              <a:solidFill>
                <a:srgbClr val="548DD4"/>
              </a:solidFill>
              <a:latin typeface="Times New Roman"/>
              <a:ea typeface="方正细黑一简体"/>
              <a:cs typeface="Times New Roman"/>
            </a:endParaRPr>
          </a:p>
          <a:p>
            <a:pPr indent="713740" algn="just"/>
            <a:r>
              <a:rPr lang="zh-CN" altLang="zh-CN" b="1" kern="100" dirty="0" smtClean="0">
                <a:solidFill>
                  <a:srgbClr val="548DD4"/>
                </a:solidFill>
                <a:latin typeface="Times New Roman"/>
                <a:ea typeface="方正细黑一简体"/>
                <a:cs typeface="Times New Roman"/>
              </a:rPr>
              <a:t>一</a:t>
            </a:r>
            <a:r>
              <a:rPr lang="zh-CN" altLang="zh-CN" b="1" kern="100" dirty="0">
                <a:solidFill>
                  <a:srgbClr val="548DD4"/>
                </a:solidFill>
                <a:latin typeface="Times New Roman"/>
                <a:ea typeface="方正细黑一简体"/>
                <a:cs typeface="Times New Roman"/>
              </a:rPr>
              <a:t>、电磁场</a:t>
            </a:r>
            <a:endParaRPr lang="zh-CN" altLang="zh-CN" sz="1050" kern="100" dirty="0">
              <a:latin typeface="宋体"/>
              <a:cs typeface="Courier New"/>
            </a:endParaRPr>
          </a:p>
          <a:p>
            <a:pPr indent="713740" algn="just"/>
            <a:r>
              <a:rPr lang="en-US" altLang="zh-CN" b="1" kern="100" dirty="0">
                <a:solidFill>
                  <a:srgbClr val="548DD4"/>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麦克斯韦电磁场理论</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变化的磁场产生电场</a:t>
            </a:r>
            <a:endParaRPr lang="zh-CN" altLang="zh-CN" sz="1050" kern="100" dirty="0">
              <a:latin typeface="宋体"/>
              <a:cs typeface="Courier New"/>
            </a:endParaRPr>
          </a:p>
          <a:p>
            <a:pPr indent="713740" algn="just"/>
            <a:r>
              <a:rPr lang="zh-CN" altLang="zh-CN" b="1" kern="100" dirty="0">
                <a:latin typeface="宋体"/>
                <a:cs typeface="宋体"/>
              </a:rPr>
              <a:t>①</a:t>
            </a:r>
            <a:r>
              <a:rPr lang="zh-CN" altLang="zh-CN" b="1" kern="100" dirty="0">
                <a:latin typeface="Times New Roman"/>
                <a:ea typeface="方正细黑一简体"/>
                <a:cs typeface="Times New Roman"/>
              </a:rPr>
              <a:t>在变化的磁场中放入一个闭合电路，由于穿过电路的磁通量发生变化，电路中会产</a:t>
            </a:r>
            <a:r>
              <a:rPr lang="zh-CN" altLang="zh-CN" b="1" kern="100" dirty="0" smtClean="0">
                <a:latin typeface="Times New Roman"/>
                <a:ea typeface="方正细黑一简体"/>
                <a:cs typeface="Times New Roman"/>
              </a:rPr>
              <a:t>生</a:t>
            </a:r>
            <a:r>
              <a:rPr lang="en-US" altLang="zh-CN" b="1" kern="100" dirty="0" smtClean="0">
                <a:latin typeface="Times New Roman"/>
                <a:ea typeface="方正细黑一简体"/>
                <a:cs typeface="Times New Roman"/>
              </a:rPr>
              <a:t>_____________</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这个现象的实质是变化的磁场产生</a:t>
            </a:r>
            <a:r>
              <a:rPr lang="zh-CN" altLang="zh-CN" b="1" kern="100" dirty="0" smtClean="0">
                <a:latin typeface="Times New Roman"/>
                <a:ea typeface="方正细黑一简体"/>
                <a:cs typeface="Times New Roman"/>
              </a:rPr>
              <a:t>了</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4" name="矩形 3"/>
          <p:cNvSpPr/>
          <p:nvPr/>
        </p:nvSpPr>
        <p:spPr>
          <a:xfrm>
            <a:off x="4729435" y="45091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感应电流</a:t>
            </a:r>
            <a:endParaRPr lang="zh-CN" altLang="en-US" dirty="0"/>
          </a:p>
        </p:txBody>
      </p:sp>
      <p:sp>
        <p:nvSpPr>
          <p:cNvPr id="6" name="矩形 5"/>
          <p:cNvSpPr/>
          <p:nvPr/>
        </p:nvSpPr>
        <p:spPr>
          <a:xfrm>
            <a:off x="2065139" y="515719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电场</a:t>
            </a:r>
            <a:endParaRPr lang="zh-CN" altLang="en-US" dirty="0"/>
          </a:p>
        </p:txBody>
      </p:sp>
      <p:sp>
        <p:nvSpPr>
          <p:cNvPr id="5" name="流程图: 离页连接符 4"/>
          <p:cNvSpPr/>
          <p:nvPr/>
        </p:nvSpPr>
        <p:spPr>
          <a:xfrm>
            <a:off x="4801443" y="428517"/>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153370" y="397625"/>
            <a:ext cx="2949204" cy="943143"/>
          </a:xfrm>
          <a:prstGeom prst="rect">
            <a:avLst/>
          </a:prstGeom>
        </p:spPr>
        <p:txBody>
          <a:bodyPr wrap="none">
            <a:spAutoFit/>
          </a:bodyPr>
          <a:lstStyle/>
          <a:p>
            <a:pPr indent="713740" algn="ctr">
              <a:lnSpc>
                <a:spcPct val="150000"/>
              </a:lnSpc>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多维度理解</a:t>
            </a:r>
            <a:r>
              <a:rPr lang="en-US" altLang="zh-CN" sz="2800"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ctr">
              <a:lnSpc>
                <a:spcPct val="150000"/>
              </a:lnSpc>
              <a:spcAft>
                <a:spcPts val="0"/>
              </a:spcAft>
            </a:pPr>
            <a:endParaRPr lang="zh-CN" altLang="zh-CN" sz="1050" kern="100" dirty="0">
              <a:effectLst/>
              <a:latin typeface="宋体"/>
              <a:cs typeface="Courier New"/>
            </a:endParaRPr>
          </a:p>
        </p:txBody>
      </p:sp>
    </p:spTree>
    <p:extLst>
      <p:ext uri="{BB962C8B-B14F-4D97-AF65-F5344CB8AC3E}">
        <p14:creationId xmlns:p14="http://schemas.microsoft.com/office/powerpoint/2010/main" val="3371340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1176460" cy="4525963"/>
          </a:xfrm>
        </p:spPr>
        <p:txBody>
          <a:bodyPr/>
          <a:lstStyle/>
          <a:p>
            <a:pPr indent="713740" algn="just"/>
            <a:r>
              <a:rPr lang="zh-CN" altLang="zh-CN" b="1" kern="100" dirty="0">
                <a:latin typeface="宋体"/>
                <a:cs typeface="宋体"/>
              </a:rPr>
              <a:t>②</a:t>
            </a:r>
            <a:r>
              <a:rPr lang="zh-CN" altLang="zh-CN" b="1" kern="100" dirty="0">
                <a:latin typeface="Times New Roman"/>
                <a:ea typeface="方正细黑一简体"/>
                <a:cs typeface="Times New Roman"/>
              </a:rPr>
              <a:t>即使在变化的磁场中没有闭合电路，同样会在空间产</a:t>
            </a:r>
            <a:r>
              <a:rPr lang="zh-CN" altLang="zh-CN" b="1" kern="100" dirty="0" smtClean="0">
                <a:latin typeface="Times New Roman"/>
                <a:ea typeface="方正细黑一简体"/>
                <a:cs typeface="Times New Roman"/>
              </a:rPr>
              <a:t>生</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变化的电场产生磁场</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变化的电场就像导线中的电流一样，会在空间产</a:t>
            </a:r>
            <a:r>
              <a:rPr lang="zh-CN" altLang="zh-CN" b="1" kern="100" dirty="0" smtClean="0">
                <a:latin typeface="Times New Roman"/>
                <a:ea typeface="方正细黑一简体"/>
                <a:cs typeface="Times New Roman"/>
              </a:rPr>
              <a:t>生</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，即</a:t>
            </a:r>
            <a:r>
              <a:rPr lang="en-US" altLang="zh-CN" b="1" kern="100" dirty="0" smtClean="0">
                <a:latin typeface="Times New Roman"/>
                <a:ea typeface="方正细黑一简体"/>
                <a:cs typeface="Times New Roman"/>
              </a:rPr>
              <a:t>____</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电场产生磁场。</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电磁场</a:t>
            </a:r>
            <a:r>
              <a:rPr lang="zh-CN" altLang="zh-CN" b="1" kern="100" dirty="0">
                <a:latin typeface="Times New Roman"/>
                <a:ea typeface="方正细黑一简体"/>
                <a:cs typeface="Times New Roman"/>
              </a:rPr>
              <a:t>：变化</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和</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总</a:t>
            </a:r>
            <a:r>
              <a:rPr lang="zh-CN" altLang="zh-CN" b="1" kern="100" dirty="0">
                <a:latin typeface="Times New Roman"/>
                <a:ea typeface="方正细黑一简体"/>
                <a:cs typeface="Times New Roman"/>
              </a:rPr>
              <a:t>是相互联系，所形成的不可分割的统一体。</a:t>
            </a:r>
            <a:endParaRPr lang="zh-CN" altLang="zh-CN" sz="1050" kern="100" dirty="0">
              <a:latin typeface="宋体"/>
              <a:cs typeface="Courier New"/>
            </a:endParaRPr>
          </a:p>
          <a:p>
            <a:endParaRPr lang="zh-CN" altLang="en-US" dirty="0"/>
          </a:p>
        </p:txBody>
      </p:sp>
      <p:sp>
        <p:nvSpPr>
          <p:cNvPr id="4" name="矩形 3"/>
          <p:cNvSpPr/>
          <p:nvPr/>
        </p:nvSpPr>
        <p:spPr>
          <a:xfrm>
            <a:off x="10418067" y="119675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电场</a:t>
            </a:r>
            <a:endParaRPr lang="zh-CN" altLang="en-US" dirty="0"/>
          </a:p>
        </p:txBody>
      </p:sp>
      <p:sp>
        <p:nvSpPr>
          <p:cNvPr id="6" name="矩形 5"/>
          <p:cNvSpPr/>
          <p:nvPr/>
        </p:nvSpPr>
        <p:spPr>
          <a:xfrm>
            <a:off x="9337947" y="267507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磁场</a:t>
            </a:r>
            <a:endParaRPr lang="zh-CN" altLang="en-US" dirty="0"/>
          </a:p>
        </p:txBody>
      </p:sp>
      <p:sp>
        <p:nvSpPr>
          <p:cNvPr id="8" name="矩形 7"/>
          <p:cNvSpPr/>
          <p:nvPr/>
        </p:nvSpPr>
        <p:spPr>
          <a:xfrm>
            <a:off x="10905055" y="2635741"/>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变化</a:t>
            </a:r>
            <a:endParaRPr lang="zh-CN" altLang="en-US" dirty="0"/>
          </a:p>
        </p:txBody>
      </p:sp>
      <p:sp>
        <p:nvSpPr>
          <p:cNvPr id="10" name="矩形 9"/>
          <p:cNvSpPr/>
          <p:nvPr/>
        </p:nvSpPr>
        <p:spPr>
          <a:xfrm>
            <a:off x="4513411" y="400506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电场</a:t>
            </a:r>
            <a:endParaRPr lang="zh-CN" altLang="en-US" dirty="0"/>
          </a:p>
        </p:txBody>
      </p:sp>
      <p:sp>
        <p:nvSpPr>
          <p:cNvPr id="12" name="矩形 11"/>
          <p:cNvSpPr/>
          <p:nvPr/>
        </p:nvSpPr>
        <p:spPr>
          <a:xfrm>
            <a:off x="5737547" y="400506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磁场</a:t>
            </a:r>
            <a:endParaRPr lang="zh-CN" altLang="en-US" dirty="0"/>
          </a:p>
        </p:txBody>
      </p:sp>
    </p:spTree>
    <p:extLst>
      <p:ext uri="{BB962C8B-B14F-4D97-AF65-F5344CB8AC3E}">
        <p14:creationId xmlns:p14="http://schemas.microsoft.com/office/powerpoint/2010/main" val="351518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solidFill>
                  <a:srgbClr val="548DD4"/>
                </a:solidFill>
                <a:latin typeface="Times New Roman"/>
                <a:ea typeface="方正细黑一简体"/>
                <a:cs typeface="Times New Roman"/>
              </a:rPr>
              <a:t>二、电磁波</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麦克斯韦推断</a:t>
            </a:r>
            <a:r>
              <a:rPr lang="zh-CN" altLang="zh-CN" b="1" kern="100" dirty="0">
                <a:latin typeface="Times New Roman"/>
                <a:ea typeface="方正细黑一简体"/>
                <a:cs typeface="Times New Roman"/>
              </a:rPr>
              <a:t>：周期性变化的电场在空间引起周期性变化的磁场，这个变化的磁场又引起新的变化的电场。</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麦克斯韦预言</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________</a:t>
            </a:r>
            <a:r>
              <a:rPr lang="zh-CN" altLang="zh-CN" b="1" kern="100" dirty="0" smtClean="0">
                <a:latin typeface="Times New Roman"/>
                <a:ea typeface="方正细黑一简体"/>
                <a:cs typeface="Times New Roman"/>
              </a:rPr>
              <a:t>变</a:t>
            </a:r>
            <a:r>
              <a:rPr lang="zh-CN" altLang="zh-CN" b="1" kern="100" dirty="0">
                <a:latin typeface="Times New Roman"/>
                <a:ea typeface="方正细黑一简体"/>
                <a:cs typeface="Times New Roman"/>
              </a:rPr>
              <a:t>化的电场和磁场交替产生，由近及远地向周围传播，形</a:t>
            </a:r>
            <a:r>
              <a:rPr lang="zh-CN" altLang="zh-CN" b="1" kern="100" dirty="0" smtClean="0">
                <a:latin typeface="Times New Roman"/>
                <a:ea typeface="方正细黑一简体"/>
                <a:cs typeface="Times New Roman"/>
              </a:rPr>
              <a:t>成</a:t>
            </a:r>
            <a:r>
              <a:rPr lang="en-US" altLang="zh-CN" b="1" kern="100" dirty="0" smtClean="0">
                <a:latin typeface="Times New Roman"/>
                <a:ea typeface="方正细黑一简体"/>
                <a:cs typeface="Times New Roman"/>
              </a:rPr>
              <a:t>________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4" name="矩形 3"/>
          <p:cNvSpPr/>
          <p:nvPr/>
        </p:nvSpPr>
        <p:spPr>
          <a:xfrm>
            <a:off x="4585419" y="328498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周期性</a:t>
            </a:r>
            <a:endParaRPr lang="zh-CN" altLang="en-US" dirty="0"/>
          </a:p>
        </p:txBody>
      </p:sp>
      <p:sp>
        <p:nvSpPr>
          <p:cNvPr id="6" name="矩形 5"/>
          <p:cNvSpPr/>
          <p:nvPr/>
        </p:nvSpPr>
        <p:spPr>
          <a:xfrm>
            <a:off x="4729435" y="393305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电磁波</a:t>
            </a:r>
            <a:endParaRPr lang="zh-CN" altLang="en-US" dirty="0"/>
          </a:p>
        </p:txBody>
      </p:sp>
    </p:spTree>
    <p:extLst>
      <p:ext uri="{BB962C8B-B14F-4D97-AF65-F5344CB8AC3E}">
        <p14:creationId xmlns:p14="http://schemas.microsoft.com/office/powerpoint/2010/main" val="404442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913013" y="1135287"/>
            <a:ext cx="10369150" cy="4525963"/>
          </a:xfrm>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．机械波的传播离不</a:t>
            </a:r>
            <a:r>
              <a:rPr lang="zh-CN" altLang="zh-CN" b="1" kern="100" dirty="0" smtClean="0">
                <a:latin typeface="Times New Roman"/>
                <a:ea typeface="方正细黑一简体"/>
                <a:cs typeface="Times New Roman"/>
              </a:rPr>
              <a:t>开</a:t>
            </a:r>
            <a:r>
              <a:rPr lang="en-US" altLang="zh-CN" b="1" kern="100" dirty="0" smtClean="0">
                <a:latin typeface="Times New Roman"/>
                <a:ea typeface="方正细黑一简体"/>
                <a:cs typeface="Times New Roman"/>
              </a:rPr>
              <a:t>____</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电磁波可以</a:t>
            </a:r>
            <a:r>
              <a:rPr lang="zh-CN" altLang="zh-CN" b="1" kern="100" dirty="0" smtClean="0">
                <a:latin typeface="Times New Roman"/>
                <a:ea typeface="方正细黑一简体"/>
                <a:cs typeface="Times New Roman"/>
              </a:rPr>
              <a:t>在</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传播。</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光的电磁理论</a:t>
            </a:r>
            <a:r>
              <a:rPr lang="zh-CN" altLang="zh-CN" b="1" kern="100" dirty="0">
                <a:latin typeface="Times New Roman"/>
                <a:ea typeface="方正细黑一简体"/>
                <a:cs typeface="Times New Roman"/>
              </a:rPr>
              <a:t>：光是以波动形式传播的一</a:t>
            </a:r>
            <a:r>
              <a:rPr lang="zh-CN" altLang="zh-CN" b="1" kern="100" dirty="0" smtClean="0">
                <a:latin typeface="Times New Roman"/>
                <a:ea typeface="方正细黑一简体"/>
                <a:cs typeface="Times New Roman"/>
              </a:rPr>
              <a:t>种</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振</a:t>
            </a:r>
            <a:r>
              <a:rPr lang="zh-CN" altLang="zh-CN" b="1" kern="100" dirty="0">
                <a:latin typeface="Times New Roman"/>
                <a:ea typeface="方正细黑一简体"/>
                <a:cs typeface="Times New Roman"/>
              </a:rPr>
              <a:t>动，电磁波的速度等</a:t>
            </a:r>
            <a:r>
              <a:rPr lang="zh-CN" altLang="zh-CN" b="1" kern="100" dirty="0" smtClean="0">
                <a:latin typeface="Times New Roman"/>
                <a:ea typeface="方正细黑一简体"/>
                <a:cs typeface="Times New Roman"/>
              </a:rPr>
              <a:t>于</a:t>
            </a:r>
            <a:r>
              <a:rPr lang="en-US" altLang="zh-CN" b="1" kern="100" dirty="0" smtClean="0">
                <a:latin typeface="Times New Roman"/>
                <a:ea typeface="方正细黑一简体"/>
                <a:cs typeface="Times New Roman"/>
              </a:rPr>
              <a:t>_______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赫兹的贡献</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1886</a:t>
            </a:r>
            <a:r>
              <a:rPr lang="zh-CN" altLang="zh-CN" b="1" kern="100" dirty="0">
                <a:latin typeface="Times New Roman"/>
                <a:ea typeface="方正细黑一简体"/>
                <a:cs typeface="Times New Roman"/>
              </a:rPr>
              <a:t>年，德国科学家赫兹通过实验捕捉到</a:t>
            </a:r>
            <a:r>
              <a:rPr lang="zh-CN" altLang="zh-CN" b="1" kern="100" dirty="0" smtClean="0">
                <a:latin typeface="Times New Roman"/>
                <a:ea typeface="方正细黑一简体"/>
                <a:cs typeface="Times New Roman"/>
              </a:rPr>
              <a:t>了</a:t>
            </a:r>
            <a:r>
              <a:rPr lang="en-US" altLang="zh-CN" b="1" kern="100" dirty="0" smtClean="0">
                <a:latin typeface="Times New Roman"/>
                <a:ea typeface="方正细黑一简体"/>
                <a:cs typeface="Times New Roman"/>
              </a:rPr>
              <a:t>_______</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后来做了大量实验证实了麦克斯韦</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_________</a:t>
            </a:r>
            <a:r>
              <a:rPr lang="zh-CN" altLang="zh-CN" b="1" kern="100" dirty="0" smtClean="0">
                <a:latin typeface="Times New Roman"/>
                <a:ea typeface="方正细黑一简体"/>
                <a:cs typeface="Times New Roman"/>
              </a:rPr>
              <a:t>理</a:t>
            </a:r>
            <a:r>
              <a:rPr lang="zh-CN" altLang="zh-CN" b="1" kern="100" dirty="0">
                <a:latin typeface="Times New Roman"/>
                <a:ea typeface="方正细黑一简体"/>
                <a:cs typeface="Times New Roman"/>
              </a:rPr>
              <a:t>论。</a:t>
            </a:r>
            <a:endParaRPr lang="zh-CN" altLang="zh-CN" sz="1050" kern="100" dirty="0">
              <a:latin typeface="宋体"/>
              <a:cs typeface="Courier New"/>
            </a:endParaRPr>
          </a:p>
          <a:p>
            <a:endParaRPr lang="zh-CN" altLang="en-US" dirty="0"/>
          </a:p>
        </p:txBody>
      </p:sp>
      <p:sp>
        <p:nvSpPr>
          <p:cNvPr id="4" name="矩形 3"/>
          <p:cNvSpPr/>
          <p:nvPr/>
        </p:nvSpPr>
        <p:spPr>
          <a:xfrm>
            <a:off x="5377507" y="119675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介质</a:t>
            </a:r>
            <a:endParaRPr lang="zh-CN" altLang="en-US" dirty="0"/>
          </a:p>
        </p:txBody>
      </p:sp>
      <p:sp>
        <p:nvSpPr>
          <p:cNvPr id="6" name="矩形 5"/>
          <p:cNvSpPr/>
          <p:nvPr/>
        </p:nvSpPr>
        <p:spPr>
          <a:xfrm>
            <a:off x="8689875" y="126876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真空</a:t>
            </a:r>
            <a:endParaRPr lang="zh-CN" altLang="en-US" dirty="0"/>
          </a:p>
        </p:txBody>
      </p:sp>
      <p:sp>
        <p:nvSpPr>
          <p:cNvPr id="8" name="矩形 7"/>
          <p:cNvSpPr/>
          <p:nvPr/>
        </p:nvSpPr>
        <p:spPr>
          <a:xfrm>
            <a:off x="9142883" y="191683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电磁</a:t>
            </a:r>
            <a:endParaRPr lang="zh-CN" altLang="en-US" dirty="0"/>
          </a:p>
        </p:txBody>
      </p:sp>
      <p:sp>
        <p:nvSpPr>
          <p:cNvPr id="10" name="矩形 9"/>
          <p:cNvSpPr/>
          <p:nvPr/>
        </p:nvSpPr>
        <p:spPr>
          <a:xfrm>
            <a:off x="4081363" y="262590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光速</a:t>
            </a:r>
            <a:endParaRPr lang="zh-CN" altLang="en-US" dirty="0"/>
          </a:p>
        </p:txBody>
      </p:sp>
      <p:sp>
        <p:nvSpPr>
          <p:cNvPr id="12" name="矩形 11"/>
          <p:cNvSpPr/>
          <p:nvPr/>
        </p:nvSpPr>
        <p:spPr>
          <a:xfrm>
            <a:off x="985019" y="393305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电磁波</a:t>
            </a:r>
            <a:endParaRPr lang="zh-CN" altLang="en-US" dirty="0"/>
          </a:p>
        </p:txBody>
      </p:sp>
      <p:sp>
        <p:nvSpPr>
          <p:cNvPr id="14" name="矩形 13"/>
          <p:cNvSpPr/>
          <p:nvPr/>
        </p:nvSpPr>
        <p:spPr>
          <a:xfrm>
            <a:off x="8401843" y="3934459"/>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电磁场</a:t>
            </a:r>
            <a:endParaRPr lang="zh-CN" altLang="en-US" dirty="0"/>
          </a:p>
        </p:txBody>
      </p:sp>
    </p:spTree>
    <p:extLst>
      <p:ext uri="{BB962C8B-B14F-4D97-AF65-F5344CB8AC3E}">
        <p14:creationId xmlns:p14="http://schemas.microsoft.com/office/powerpoint/2010/main" val="254839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867619"/>
            <a:ext cx="10975658" cy="4525963"/>
          </a:xfrm>
        </p:spPr>
        <p:txBody>
          <a:bodyPr/>
          <a:lstStyle/>
          <a:p>
            <a:pPr indent="713740" algn="just"/>
            <a:r>
              <a:rPr lang="en-US" altLang="zh-CN" b="1" kern="100" dirty="0">
                <a:solidFill>
                  <a:srgbClr val="548DD4"/>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对麦克斯韦电磁场理论的理解</a:t>
            </a:r>
            <a:endParaRPr lang="zh-CN" altLang="zh-CN" sz="1050" kern="100" dirty="0">
              <a:latin typeface="宋体"/>
              <a:cs typeface="Courier New"/>
            </a:endParaRPr>
          </a:p>
          <a:p>
            <a:endParaRPr lang="zh-CN" altLang="en-US" dirty="0"/>
          </a:p>
        </p:txBody>
      </p:sp>
      <p:pic>
        <p:nvPicPr>
          <p:cNvPr id="2050" name="Picture 2" descr="名师微点.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96987" y="260648"/>
            <a:ext cx="2773924" cy="606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表格 3"/>
          <p:cNvGraphicFramePr>
            <a:graphicFrameLocks noGrp="1"/>
          </p:cNvGraphicFramePr>
          <p:nvPr>
            <p:extLst>
              <p:ext uri="{D42A27DB-BD31-4B8C-83A1-F6EECF244321}">
                <p14:modId xmlns:p14="http://schemas.microsoft.com/office/powerpoint/2010/main" val="313021795"/>
              </p:ext>
            </p:extLst>
          </p:nvPr>
        </p:nvGraphicFramePr>
        <p:xfrm>
          <a:off x="841004" y="1600200"/>
          <a:ext cx="10801200" cy="4823301"/>
        </p:xfrm>
        <a:graphic>
          <a:graphicData uri="http://schemas.openxmlformats.org/drawingml/2006/table">
            <a:tbl>
              <a:tblPr/>
              <a:tblGrid>
                <a:gridCol w="5256584"/>
                <a:gridCol w="5544616"/>
              </a:tblGrid>
              <a:tr h="754327">
                <a:tc>
                  <a:txBody>
                    <a:bodyPr/>
                    <a:lstStyle/>
                    <a:p>
                      <a:pPr algn="ctr">
                        <a:lnSpc>
                          <a:spcPct val="150000"/>
                        </a:lnSpc>
                        <a:spcAft>
                          <a:spcPts val="0"/>
                        </a:spcAft>
                      </a:pPr>
                      <a:r>
                        <a:rPr lang="zh-CN" sz="2800" b="1" kern="100">
                          <a:effectLst/>
                          <a:latin typeface="Times New Roman"/>
                          <a:ea typeface="方正细黑一简体"/>
                          <a:cs typeface="Times New Roman"/>
                        </a:rPr>
                        <a:t>恒定的磁场不产生电场</a:t>
                      </a:r>
                      <a:endParaRPr lang="zh-CN" sz="2800" kern="10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a:effectLst/>
                          <a:latin typeface="Times New Roman"/>
                          <a:ea typeface="方正细黑一简体"/>
                          <a:cs typeface="Times New Roman"/>
                        </a:rPr>
                        <a:t>恒定的电场不产生磁场</a:t>
                      </a:r>
                      <a:endParaRPr lang="zh-CN" sz="2800" kern="10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131491">
                <a:tc>
                  <a:txBody>
                    <a:bodyPr/>
                    <a:lstStyle/>
                    <a:p>
                      <a:pPr algn="l">
                        <a:lnSpc>
                          <a:spcPct val="150000"/>
                        </a:lnSpc>
                        <a:spcAft>
                          <a:spcPts val="0"/>
                        </a:spcAft>
                      </a:pPr>
                      <a:r>
                        <a:rPr lang="zh-CN" sz="2800" b="1" kern="100">
                          <a:effectLst/>
                          <a:latin typeface="Times New Roman"/>
                          <a:ea typeface="方正细黑一简体"/>
                          <a:cs typeface="Times New Roman"/>
                        </a:rPr>
                        <a:t>均匀变化的磁场在周围空间产生恒定的电场</a:t>
                      </a:r>
                      <a:endParaRPr lang="zh-CN" sz="2800" kern="10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Times New Roman"/>
                          <a:ea typeface="方正细黑一简体"/>
                          <a:cs typeface="Times New Roman"/>
                        </a:rPr>
                        <a:t>均匀变化的电场在周围空间产生恒定的磁场</a:t>
                      </a:r>
                      <a:endParaRPr lang="zh-CN" sz="2800" kern="100" dirty="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131491">
                <a:tc>
                  <a:txBody>
                    <a:bodyPr/>
                    <a:lstStyle/>
                    <a:p>
                      <a:pPr algn="l">
                        <a:lnSpc>
                          <a:spcPct val="150000"/>
                        </a:lnSpc>
                        <a:spcAft>
                          <a:spcPts val="0"/>
                        </a:spcAft>
                      </a:pPr>
                      <a:r>
                        <a:rPr lang="zh-CN" sz="2800" b="1" kern="100">
                          <a:effectLst/>
                          <a:latin typeface="Times New Roman"/>
                          <a:ea typeface="方正细黑一简体"/>
                          <a:cs typeface="Times New Roman"/>
                        </a:rPr>
                        <a:t>不均匀变化的磁场在周围空间产生变化的电场</a:t>
                      </a:r>
                      <a:endParaRPr lang="zh-CN" sz="2800" kern="10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a:effectLst/>
                          <a:latin typeface="Times New Roman"/>
                          <a:ea typeface="方正细黑一简体"/>
                          <a:cs typeface="Times New Roman"/>
                        </a:rPr>
                        <a:t>不均匀变化的电场在周围空间产生变化的磁场</a:t>
                      </a:r>
                      <a:endParaRPr lang="zh-CN" sz="2800" kern="10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508654">
                <a:tc>
                  <a:txBody>
                    <a:bodyPr/>
                    <a:lstStyle/>
                    <a:p>
                      <a:pPr algn="l">
                        <a:lnSpc>
                          <a:spcPct val="150000"/>
                        </a:lnSpc>
                        <a:spcAft>
                          <a:spcPts val="0"/>
                        </a:spcAft>
                      </a:pPr>
                      <a:r>
                        <a:rPr lang="zh-CN" sz="2800" b="1" kern="100">
                          <a:effectLst/>
                          <a:latin typeface="Times New Roman"/>
                          <a:ea typeface="方正细黑一简体"/>
                          <a:cs typeface="Times New Roman"/>
                        </a:rPr>
                        <a:t>周期性变化的磁场在周围空间产生同频率的周期性变化的电场</a:t>
                      </a:r>
                      <a:endParaRPr lang="zh-CN" sz="2800" kern="10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Times New Roman"/>
                          <a:ea typeface="方正细黑一简体"/>
                          <a:cs typeface="Times New Roman"/>
                        </a:rPr>
                        <a:t>周期性变化的电场在周围空间产生同频率的周期性变化的磁场</a:t>
                      </a:r>
                      <a:endParaRPr lang="zh-CN" sz="2800" kern="100" dirty="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003114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solidFill>
                  <a:srgbClr val="548DD4"/>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电场、磁场的变化关系可用下面的框图表示</a:t>
            </a:r>
            <a:endParaRPr lang="zh-CN" altLang="zh-CN" sz="1050" kern="100" dirty="0">
              <a:latin typeface="宋体"/>
              <a:cs typeface="Courier New"/>
            </a:endParaRPr>
          </a:p>
          <a:p>
            <a:endParaRPr lang="zh-CN" altLang="en-US" dirty="0"/>
          </a:p>
        </p:txBody>
      </p:sp>
      <p:pic>
        <p:nvPicPr>
          <p:cNvPr id="3074" name="Picture 2" descr="21WLXKCXARJBS13-4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25179" y="2420888"/>
            <a:ext cx="7643807" cy="278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0284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713"/>
            <a:ext cx="10975658" cy="5616624"/>
          </a:xfrm>
        </p:spPr>
        <p:txBody>
          <a:bodyPr>
            <a:normAutofit/>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．判断下列说法是否正确。</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电场周围一定产生磁场，磁场周围一定产生电场。</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稳定的电场周围产生稳定的磁场，稳定的磁场周围产生稳定的电场。</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均匀变化的电场周围产生均匀变化的磁场，均匀变化的磁场周围产生均匀变化的电场。</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周期性变化的电场周围产生周期性变化的磁场，周期性变化的磁场周围产生周期性变化的电场。</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
        <p:nvSpPr>
          <p:cNvPr id="3" name="流程图: 离页连接符 2"/>
          <p:cNvSpPr/>
          <p:nvPr/>
        </p:nvSpPr>
        <p:spPr>
          <a:xfrm>
            <a:off x="4225379" y="3508"/>
            <a:ext cx="2952328"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865339" y="-27384"/>
            <a:ext cx="2949205" cy="664028"/>
          </a:xfrm>
          <a:prstGeom prst="rect">
            <a:avLst/>
          </a:prstGeom>
        </p:spPr>
        <p:txBody>
          <a:bodyPr wrap="none">
            <a:spAutoFit/>
          </a:bodyPr>
          <a:lstStyle/>
          <a:p>
            <a:pPr indent="713740" algn="ctr">
              <a:lnSpc>
                <a:spcPct val="150000"/>
              </a:lnSpc>
              <a:spcAft>
                <a:spcPts val="0"/>
              </a:spcAft>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全方位练明</a:t>
            </a:r>
            <a:r>
              <a:rPr lang="en-US" altLang="zh-CN" sz="2800" b="1" kern="100" dirty="0">
                <a:solidFill>
                  <a:srgbClr val="7030A0"/>
                </a:solidFill>
                <a:latin typeface="Times New Roman"/>
                <a:ea typeface="方正细黑一简体"/>
                <a:cs typeface="Courier New"/>
              </a:rPr>
              <a:t>]</a:t>
            </a:r>
            <a:endParaRPr lang="zh-CN" altLang="zh-CN" sz="1050" kern="100" dirty="0">
              <a:effectLst/>
              <a:latin typeface="宋体"/>
              <a:cs typeface="Courier New"/>
            </a:endParaRPr>
          </a:p>
        </p:txBody>
      </p:sp>
      <p:sp>
        <p:nvSpPr>
          <p:cNvPr id="6" name="矩形 5"/>
          <p:cNvSpPr/>
          <p:nvPr/>
        </p:nvSpPr>
        <p:spPr>
          <a:xfrm>
            <a:off x="4794599" y="4437112"/>
            <a:ext cx="545342"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7" name="矩形 6"/>
          <p:cNvSpPr/>
          <p:nvPr/>
        </p:nvSpPr>
        <p:spPr>
          <a:xfrm>
            <a:off x="1849115" y="3068960"/>
            <a:ext cx="545342"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8" name="矩形 7"/>
          <p:cNvSpPr/>
          <p:nvPr/>
        </p:nvSpPr>
        <p:spPr>
          <a:xfrm>
            <a:off x="9800717" y="1753652"/>
            <a:ext cx="545342"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10" name="矩形 9"/>
          <p:cNvSpPr/>
          <p:nvPr/>
        </p:nvSpPr>
        <p:spPr>
          <a:xfrm>
            <a:off x="6263778" y="5805264"/>
            <a:ext cx="381836"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Tree>
    <p:extLst>
      <p:ext uri="{BB962C8B-B14F-4D97-AF65-F5344CB8AC3E}">
        <p14:creationId xmlns:p14="http://schemas.microsoft.com/office/powerpoint/2010/main" val="1695930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705"/>
            <a:ext cx="10975658" cy="4896546"/>
          </a:xfrm>
        </p:spPr>
        <p:txBody>
          <a:bodyPr>
            <a:normAutofit lnSpcReduction="10000"/>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．关于电磁场和电磁波，下列说法不正确的是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．变化的电场周围产生变化的磁场，变化的磁场周围产生变化的电场，两者互相联系，统称为电磁场</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．电磁场从发生区域由近及远地传播形成电磁波</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．电磁波是一种物质，可在真空中传播，所以，平时说真空中没有实物粒子，但不等于什么都没有，还有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这种特殊物质</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．电磁波可在真空中传播，也可在介质中传播</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9348851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561085" y="1135287"/>
            <a:ext cx="9073006" cy="4525963"/>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根</a:t>
            </a:r>
            <a:r>
              <a:rPr lang="zh-CN" altLang="zh-CN" b="1" kern="100" dirty="0">
                <a:latin typeface="Times New Roman"/>
                <a:ea typeface="方正细黑一简体"/>
                <a:cs typeface="Times New Roman"/>
              </a:rPr>
              <a:t>据麦克斯韦电磁场理论，非均匀变化的电场周围产生变化的磁场，均匀变化的电场周围产生的是稳定的磁场，所以</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项错误。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50074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548DD4"/>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多选</a:t>
            </a:r>
            <a:r>
              <a:rPr lang="en-US" altLang="zh-CN" b="1" kern="100" dirty="0">
                <a:solidFill>
                  <a:srgbClr val="548DD4"/>
                </a:solidFill>
                <a:latin typeface="Times New Roman"/>
                <a:ea typeface="方正细黑一简体"/>
                <a:cs typeface="Courier New"/>
              </a:rPr>
              <a:t>)</a:t>
            </a:r>
            <a:r>
              <a:rPr lang="zh-CN" altLang="zh-CN" b="1" kern="100" dirty="0">
                <a:latin typeface="Times New Roman"/>
                <a:ea typeface="方正细黑一简体"/>
                <a:cs typeface="Times New Roman"/>
              </a:rPr>
              <a:t>如图所示，在磁感应强度</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随时间</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变化的以下四种磁场中，下列判断正确的是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4098" name="Picture 2" descr="22RJWL3+34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569195" y="2996952"/>
            <a:ext cx="7277098" cy="188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486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3445841"/>
          </a:xfrm>
        </p:spPr>
        <p:txBody>
          <a:bodyPr/>
          <a:lstStyle/>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．甲图能产生电场，不能产生电磁波</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．乙图能产生电场，不能产生电磁波</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．丙图能产生电场，不能产生电磁波</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．丁图能产生电场，也能产生电磁波</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0659044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根</a:t>
            </a:r>
            <a:r>
              <a:rPr lang="zh-CN" altLang="zh-CN" b="1" kern="100" dirty="0">
                <a:latin typeface="Times New Roman"/>
                <a:ea typeface="方正细黑一简体"/>
                <a:cs typeface="Times New Roman"/>
              </a:rPr>
              <a:t>据麦克斯韦的电磁场理论，变化的磁场产生电场，故乙、丙、丁都可以产生电场，甲不能产生电场；均匀变化的磁场产生恒定的电场，周期性变化的磁场产生周期性变化的电场，从而产生电磁波，故丙、丁可以产生电磁波，乙不能产生电磁波。故选</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4598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02</a:t>
              </a:r>
            </a:p>
          </p:txBody>
        </p:sp>
      </p:grpSp>
      <p:sp>
        <p:nvSpPr>
          <p:cNvPr id="24" name="TextBox 23"/>
          <p:cNvSpPr txBox="1"/>
          <p:nvPr/>
        </p:nvSpPr>
        <p:spPr>
          <a:xfrm>
            <a:off x="3649315" y="2492896"/>
            <a:ext cx="8545860" cy="1300358"/>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逐点清</a:t>
            </a:r>
            <a:r>
              <a:rPr lang="en-US" altLang="zh-CN"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二</a:t>
            </a:r>
            <a:r>
              <a:rPr lang="en-US" altLang="zh-CN"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 电</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磁波谱　</a:t>
            </a:r>
            <a:endParaRPr lang="en-US" altLang="zh-CN"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endParaRPr>
          </a:p>
          <a:p>
            <a:r>
              <a:rPr lang="en-US" altLang="zh-CN"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 </a:t>
            </a:r>
            <a:r>
              <a:rPr lang="en-US" altLang="zh-CN"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          </a:t>
            </a:r>
            <a:r>
              <a:rPr lang="zh-CN" altLang="en-US"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电</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磁波的能量</a:t>
            </a:r>
          </a:p>
        </p:txBody>
      </p:sp>
    </p:spTree>
    <p:extLst>
      <p:ext uri="{BB962C8B-B14F-4D97-AF65-F5344CB8AC3E}">
        <p14:creationId xmlns:p14="http://schemas.microsoft.com/office/powerpoint/2010/main" val="407919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764704"/>
            <a:ext cx="10975658" cy="5904655"/>
          </a:xfrm>
        </p:spPr>
        <p:txBody>
          <a:bodyPr>
            <a:normAutofit/>
          </a:bodyPr>
          <a:lstStyle/>
          <a:p>
            <a:pPr indent="713740" algn="just"/>
            <a:endParaRPr lang="en-US" altLang="zh-CN" b="1" kern="100" dirty="0" smtClean="0">
              <a:solidFill>
                <a:srgbClr val="548DD4"/>
              </a:solidFill>
              <a:latin typeface="Times New Roman"/>
              <a:ea typeface="方正细黑一简体"/>
              <a:cs typeface="Courier New"/>
            </a:endParaRPr>
          </a:p>
          <a:p>
            <a:pPr indent="713740" algn="just"/>
            <a:r>
              <a:rPr lang="en-US" altLang="zh-CN" b="1" kern="100" dirty="0" smtClean="0">
                <a:solidFill>
                  <a:srgbClr val="548DD4"/>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电磁波谱</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概念：按电磁波</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______</a:t>
            </a:r>
            <a:r>
              <a:rPr lang="zh-CN" altLang="zh-CN" b="1" kern="100" dirty="0" smtClean="0">
                <a:latin typeface="Times New Roman"/>
                <a:ea typeface="方正细黑一简体"/>
                <a:cs typeface="Times New Roman"/>
              </a:rPr>
              <a:t>或</a:t>
            </a:r>
            <a:r>
              <a:rPr lang="en-US" altLang="zh-CN" b="1" kern="100" dirty="0" smtClean="0">
                <a:latin typeface="Times New Roman"/>
                <a:ea typeface="方正细黑一简体"/>
                <a:cs typeface="Times New Roman"/>
              </a:rPr>
              <a:t>______</a:t>
            </a:r>
            <a:r>
              <a:rPr lang="zh-CN" altLang="zh-CN" b="1" kern="100" dirty="0" smtClean="0">
                <a:latin typeface="Times New Roman"/>
                <a:ea typeface="方正细黑一简体"/>
                <a:cs typeface="Times New Roman"/>
              </a:rPr>
              <a:t>大</a:t>
            </a:r>
            <a:r>
              <a:rPr lang="zh-CN" altLang="zh-CN" b="1" kern="100" dirty="0">
                <a:latin typeface="Times New Roman"/>
                <a:ea typeface="方正细黑一简体"/>
                <a:cs typeface="Times New Roman"/>
              </a:rPr>
              <a:t>小的顺序把它们排列起来，就是电磁波谱。</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电磁波的波速</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与波长</a:t>
            </a:r>
            <a:r>
              <a:rPr lang="en-US" altLang="zh-CN" b="1" i="1" kern="100" dirty="0">
                <a:latin typeface="Times New Roman"/>
                <a:ea typeface="方正细黑一简体"/>
                <a:cs typeface="Courier New"/>
              </a:rPr>
              <a:t>λ</a:t>
            </a:r>
            <a:r>
              <a:rPr lang="zh-CN" altLang="zh-CN" b="1" kern="100" dirty="0">
                <a:latin typeface="Times New Roman"/>
                <a:ea typeface="方正细黑一简体"/>
                <a:cs typeface="Times New Roman"/>
              </a:rPr>
              <a:t>、频率</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的关系是</a:t>
            </a:r>
            <a:r>
              <a:rPr lang="en-US" altLang="zh-CN" b="1" i="1" kern="100" dirty="0">
                <a:latin typeface="Times New Roman"/>
                <a:ea typeface="方正细黑一简体"/>
                <a:cs typeface="Courier New"/>
              </a:rPr>
              <a:t>c</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电磁波在真空中的速度</a:t>
            </a:r>
            <a:r>
              <a:rPr lang="en-US" altLang="zh-CN" b="1" i="1" kern="100" dirty="0">
                <a:latin typeface="Times New Roman"/>
                <a:ea typeface="方正细黑一简体"/>
                <a:cs typeface="Courier New"/>
              </a:rPr>
              <a:t>c</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___________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各种电磁波按波长由大到小排列顺序为</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_________</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红外线</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________</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_________</a:t>
            </a:r>
            <a:r>
              <a:rPr lang="zh-CN" altLang="zh-CN" b="1" kern="100" dirty="0" smtClean="0">
                <a:latin typeface="Times New Roman"/>
                <a:ea typeface="方正细黑一简体"/>
                <a:cs typeface="Times New Roman"/>
              </a:rPr>
              <a:t>、</a:t>
            </a:r>
            <a:r>
              <a:rPr lang="en-US" altLang="zh-CN" b="1" kern="100" dirty="0">
                <a:latin typeface="Times New Roman"/>
                <a:ea typeface="方正细黑一简体"/>
                <a:cs typeface="Courier New"/>
              </a:rPr>
              <a:t>X</a:t>
            </a:r>
            <a:r>
              <a:rPr lang="zh-CN" altLang="zh-CN" b="1" kern="100" dirty="0">
                <a:latin typeface="Times New Roman"/>
                <a:ea typeface="方正细黑一简体"/>
                <a:cs typeface="Times New Roman"/>
              </a:rPr>
              <a:t>射线、</a:t>
            </a:r>
            <a:r>
              <a:rPr lang="en-US" altLang="zh-CN" b="1" kern="100" dirty="0">
                <a:latin typeface="Times New Roman"/>
                <a:ea typeface="方正细黑一简体"/>
                <a:cs typeface="Courier New"/>
              </a:rPr>
              <a:t>γ</a:t>
            </a:r>
            <a:r>
              <a:rPr lang="zh-CN" altLang="zh-CN" b="1" kern="100" dirty="0">
                <a:latin typeface="Times New Roman"/>
                <a:ea typeface="方正细黑一简体"/>
                <a:cs typeface="Times New Roman"/>
              </a:rPr>
              <a:t>射线。</a:t>
            </a:r>
            <a:endParaRPr lang="zh-CN" altLang="zh-CN" sz="1050" kern="100" dirty="0">
              <a:latin typeface="宋体"/>
              <a:cs typeface="Courier New"/>
            </a:endParaRPr>
          </a:p>
          <a:p>
            <a:endParaRPr lang="zh-CN" altLang="en-US" dirty="0"/>
          </a:p>
        </p:txBody>
      </p:sp>
      <p:sp>
        <p:nvSpPr>
          <p:cNvPr id="7" name="矩形 6"/>
          <p:cNvSpPr/>
          <p:nvPr/>
        </p:nvSpPr>
        <p:spPr>
          <a:xfrm>
            <a:off x="4687608" y="227687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波长</a:t>
            </a:r>
            <a:endParaRPr lang="zh-CN" altLang="en-US" dirty="0"/>
          </a:p>
        </p:txBody>
      </p:sp>
      <p:sp>
        <p:nvSpPr>
          <p:cNvPr id="9" name="矩形 8"/>
          <p:cNvSpPr/>
          <p:nvPr/>
        </p:nvSpPr>
        <p:spPr>
          <a:xfrm>
            <a:off x="6095706" y="234077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频率</a:t>
            </a:r>
            <a:endParaRPr lang="zh-CN" altLang="en-US" dirty="0"/>
          </a:p>
        </p:txBody>
      </p:sp>
      <p:sp>
        <p:nvSpPr>
          <p:cNvPr id="11" name="矩形 10"/>
          <p:cNvSpPr/>
          <p:nvPr/>
        </p:nvSpPr>
        <p:spPr>
          <a:xfrm>
            <a:off x="8545859" y="3645024"/>
            <a:ext cx="463588" cy="523220"/>
          </a:xfrm>
          <a:prstGeom prst="rect">
            <a:avLst/>
          </a:prstGeom>
        </p:spPr>
        <p:txBody>
          <a:bodyPr wrap="none">
            <a:spAutoFit/>
          </a:bodyPr>
          <a:lstStyle/>
          <a:p>
            <a:r>
              <a:rPr lang="en-US" altLang="zh-CN" sz="2800" b="1" i="1" kern="100" dirty="0">
                <a:solidFill>
                  <a:srgbClr val="FF0000"/>
                </a:solidFill>
                <a:latin typeface="Times New Roman"/>
                <a:ea typeface="方正细黑一简体"/>
                <a:cs typeface="Courier New"/>
              </a:rPr>
              <a:t>λf</a:t>
            </a:r>
            <a:endParaRPr lang="zh-CN" altLang="en-US" dirty="0"/>
          </a:p>
        </p:txBody>
      </p:sp>
      <p:sp>
        <p:nvSpPr>
          <p:cNvPr id="13" name="矩形 12"/>
          <p:cNvSpPr/>
          <p:nvPr/>
        </p:nvSpPr>
        <p:spPr>
          <a:xfrm>
            <a:off x="5809555" y="4429008"/>
            <a:ext cx="1832553"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3×10</a:t>
            </a:r>
            <a:r>
              <a:rPr lang="en-US" altLang="zh-CN" sz="2800" b="1" kern="100" baseline="30000" dirty="0">
                <a:solidFill>
                  <a:srgbClr val="FF0000"/>
                </a:solidFill>
                <a:latin typeface="Times New Roman"/>
                <a:ea typeface="方正细黑一简体"/>
                <a:cs typeface="Courier New"/>
              </a:rPr>
              <a:t>8</a:t>
            </a:r>
            <a:r>
              <a:rPr lang="en-US" altLang="zh-CN" sz="2800" b="1" kern="100" dirty="0">
                <a:solidFill>
                  <a:prstClr val="black"/>
                </a:solidFill>
                <a:latin typeface="Times New Roman"/>
                <a:ea typeface="方正细黑一简体"/>
                <a:cs typeface="Courier New"/>
              </a:rPr>
              <a:t> </a:t>
            </a:r>
            <a:r>
              <a:rPr lang="en-US" altLang="zh-CN" sz="2800" b="1" kern="100" dirty="0">
                <a:solidFill>
                  <a:srgbClr val="FF0000"/>
                </a:solidFill>
                <a:latin typeface="Times New Roman"/>
                <a:ea typeface="方正细黑一简体"/>
                <a:cs typeface="Courier New"/>
              </a:rPr>
              <a:t>m/s</a:t>
            </a:r>
            <a:endParaRPr lang="zh-CN" altLang="en-US" dirty="0"/>
          </a:p>
        </p:txBody>
      </p:sp>
      <p:sp>
        <p:nvSpPr>
          <p:cNvPr id="15" name="矩形 14"/>
          <p:cNvSpPr/>
          <p:nvPr/>
        </p:nvSpPr>
        <p:spPr>
          <a:xfrm>
            <a:off x="8257827" y="514908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无线电波</a:t>
            </a:r>
            <a:endParaRPr lang="zh-CN" altLang="en-US" dirty="0"/>
          </a:p>
        </p:txBody>
      </p:sp>
      <p:sp>
        <p:nvSpPr>
          <p:cNvPr id="17" name="矩形 16"/>
          <p:cNvSpPr/>
          <p:nvPr/>
        </p:nvSpPr>
        <p:spPr>
          <a:xfrm>
            <a:off x="708037" y="573325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可见光</a:t>
            </a:r>
            <a:endParaRPr lang="zh-CN" altLang="en-US" dirty="0"/>
          </a:p>
        </p:txBody>
      </p:sp>
      <p:sp>
        <p:nvSpPr>
          <p:cNvPr id="19" name="矩形 18"/>
          <p:cNvSpPr/>
          <p:nvPr/>
        </p:nvSpPr>
        <p:spPr>
          <a:xfrm>
            <a:off x="2497187" y="5724827"/>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紫外线</a:t>
            </a:r>
            <a:endParaRPr lang="zh-CN" altLang="en-US" dirty="0"/>
          </a:p>
        </p:txBody>
      </p:sp>
      <p:sp>
        <p:nvSpPr>
          <p:cNvPr id="14" name="流程图: 离页连接符 13"/>
          <p:cNvSpPr/>
          <p:nvPr/>
        </p:nvSpPr>
        <p:spPr>
          <a:xfrm>
            <a:off x="4801443" y="428517"/>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153370" y="397625"/>
            <a:ext cx="2949204" cy="943143"/>
          </a:xfrm>
          <a:prstGeom prst="rect">
            <a:avLst/>
          </a:prstGeom>
        </p:spPr>
        <p:txBody>
          <a:bodyPr wrap="none">
            <a:spAutoFit/>
          </a:bodyPr>
          <a:lstStyle/>
          <a:p>
            <a:pPr indent="713740" algn="ctr">
              <a:lnSpc>
                <a:spcPct val="150000"/>
              </a:lnSpc>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多维度理解</a:t>
            </a:r>
            <a:r>
              <a:rPr lang="en-US" altLang="zh-CN" sz="2800"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ctr">
              <a:lnSpc>
                <a:spcPct val="150000"/>
              </a:lnSpc>
              <a:spcAft>
                <a:spcPts val="0"/>
              </a:spcAft>
            </a:pPr>
            <a:endParaRPr lang="zh-CN" altLang="zh-CN" sz="1050" kern="100" dirty="0">
              <a:effectLst/>
              <a:latin typeface="宋体"/>
              <a:cs typeface="Courier New"/>
            </a:endParaRPr>
          </a:p>
        </p:txBody>
      </p:sp>
    </p:spTree>
    <p:extLst>
      <p:ext uri="{BB962C8B-B14F-4D97-AF65-F5344CB8AC3E}">
        <p14:creationId xmlns:p14="http://schemas.microsoft.com/office/powerpoint/2010/main" val="10458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arn(inVertical)">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inVertical)">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P spid="17"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672"/>
            <a:ext cx="10975658" cy="5832648"/>
          </a:xfrm>
        </p:spPr>
        <p:txBody>
          <a:bodyPr>
            <a:normAutofit/>
          </a:bodyPr>
          <a:lstStyle/>
          <a:p>
            <a:pPr indent="713740" algn="just"/>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各种电磁波的应用</a:t>
            </a:r>
            <a:endParaRPr lang="zh-CN" altLang="zh-CN" sz="1050" kern="100" dirty="0">
              <a:latin typeface="宋体"/>
              <a:cs typeface="Courier New"/>
            </a:endParaRPr>
          </a:p>
          <a:p>
            <a:pPr indent="713740" algn="just"/>
            <a:r>
              <a:rPr lang="zh-CN" altLang="zh-CN" b="1" kern="100" dirty="0">
                <a:latin typeface="宋体"/>
                <a:cs typeface="宋体"/>
              </a:rPr>
              <a:t>①</a:t>
            </a:r>
            <a:r>
              <a:rPr lang="zh-CN" altLang="zh-CN" b="1" kern="100" dirty="0">
                <a:latin typeface="Times New Roman"/>
                <a:ea typeface="方正细黑一简体"/>
                <a:cs typeface="Times New Roman"/>
              </a:rPr>
              <a:t>无线电波：用</a:t>
            </a:r>
            <a:r>
              <a:rPr lang="zh-CN" altLang="zh-CN" b="1" kern="100" dirty="0" smtClean="0">
                <a:latin typeface="Times New Roman"/>
                <a:ea typeface="方正细黑一简体"/>
                <a:cs typeface="Times New Roman"/>
              </a:rPr>
              <a:t>于</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卫星通信</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等</a:t>
            </a:r>
            <a:r>
              <a:rPr lang="zh-CN" altLang="zh-CN" b="1" kern="100" dirty="0">
                <a:latin typeface="Times New Roman"/>
                <a:ea typeface="方正细黑一简体"/>
                <a:cs typeface="Times New Roman"/>
              </a:rPr>
              <a:t>的信号传输。</a:t>
            </a:r>
            <a:endParaRPr lang="zh-CN" altLang="zh-CN" sz="1050" kern="100" dirty="0">
              <a:latin typeface="宋体"/>
              <a:cs typeface="Courier New"/>
            </a:endParaRPr>
          </a:p>
          <a:p>
            <a:pPr indent="713740" algn="just"/>
            <a:r>
              <a:rPr lang="zh-CN" altLang="zh-CN" b="1" kern="100" dirty="0">
                <a:latin typeface="宋体"/>
                <a:cs typeface="宋体"/>
              </a:rPr>
              <a:t>②</a:t>
            </a:r>
            <a:r>
              <a:rPr lang="zh-CN" altLang="zh-CN" b="1" kern="100" dirty="0">
                <a:latin typeface="Times New Roman"/>
                <a:ea typeface="方正细黑一简体"/>
                <a:cs typeface="Times New Roman"/>
              </a:rPr>
              <a:t>红外线：用</a:t>
            </a:r>
            <a:r>
              <a:rPr lang="zh-CN" altLang="zh-CN" b="1" kern="100" dirty="0" smtClean="0">
                <a:latin typeface="Times New Roman"/>
                <a:ea typeface="方正细黑一简体"/>
                <a:cs typeface="Times New Roman"/>
              </a:rPr>
              <a:t>来</a:t>
            </a:r>
            <a:r>
              <a:rPr lang="en-US" altLang="zh-CN" b="1" kern="100" dirty="0" smtClean="0">
                <a:latin typeface="Times New Roman"/>
                <a:ea typeface="方正细黑一简体"/>
                <a:cs typeface="Times New Roman"/>
              </a:rPr>
              <a:t>__________</a:t>
            </a:r>
            <a:r>
              <a:rPr lang="zh-CN" altLang="zh-CN" b="1" kern="100" dirty="0" smtClean="0">
                <a:latin typeface="Times New Roman"/>
                <a:ea typeface="方正细黑一简体"/>
                <a:cs typeface="Times New Roman"/>
              </a:rPr>
              <a:t>等</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zh-CN" altLang="zh-CN" b="1" kern="100" dirty="0">
                <a:latin typeface="宋体"/>
                <a:cs typeface="宋体"/>
              </a:rPr>
              <a:t>③</a:t>
            </a:r>
            <a:r>
              <a:rPr lang="zh-CN" altLang="zh-CN" b="1" kern="100" dirty="0">
                <a:latin typeface="Times New Roman"/>
                <a:ea typeface="方正细黑一简体"/>
                <a:cs typeface="Times New Roman"/>
              </a:rPr>
              <a:t>可见光：照亮自然界，也可用</a:t>
            </a:r>
            <a:r>
              <a:rPr lang="zh-CN" altLang="zh-CN" b="1" kern="100" dirty="0" smtClean="0">
                <a:latin typeface="Times New Roman"/>
                <a:ea typeface="方正细黑一简体"/>
                <a:cs typeface="Times New Roman"/>
              </a:rPr>
              <a:t>于</a:t>
            </a:r>
            <a:r>
              <a:rPr lang="en-US" altLang="zh-CN" b="1" kern="100" dirty="0" smtClean="0">
                <a:latin typeface="Times New Roman"/>
                <a:ea typeface="方正细黑一简体"/>
                <a:cs typeface="Times New Roman"/>
              </a:rPr>
              <a:t>______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zh-CN" altLang="zh-CN" b="1" kern="100" dirty="0">
                <a:latin typeface="宋体"/>
                <a:cs typeface="宋体"/>
              </a:rPr>
              <a:t>④</a:t>
            </a:r>
            <a:r>
              <a:rPr lang="zh-CN" altLang="zh-CN" b="1" kern="100" dirty="0">
                <a:latin typeface="Times New Roman"/>
                <a:ea typeface="方正细黑一简体"/>
                <a:cs typeface="Times New Roman"/>
              </a:rPr>
              <a:t>紫外线：用</a:t>
            </a:r>
            <a:r>
              <a:rPr lang="zh-CN" altLang="zh-CN" b="1" kern="100" dirty="0" smtClean="0">
                <a:latin typeface="Times New Roman"/>
                <a:ea typeface="方正细黑一简体"/>
                <a:cs typeface="Times New Roman"/>
              </a:rPr>
              <a:t>于</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zh-CN" altLang="zh-CN" b="1" kern="100" dirty="0">
                <a:latin typeface="宋体"/>
                <a:cs typeface="宋体"/>
              </a:rPr>
              <a:t>⑤</a:t>
            </a:r>
            <a:r>
              <a:rPr lang="en-US" altLang="zh-CN" b="1" kern="100" dirty="0">
                <a:latin typeface="Times New Roman"/>
                <a:ea typeface="方正细黑一简体"/>
                <a:cs typeface="Courier New"/>
              </a:rPr>
              <a:t>X</a:t>
            </a:r>
            <a:r>
              <a:rPr lang="zh-CN" altLang="zh-CN" b="1" kern="100" dirty="0">
                <a:latin typeface="Times New Roman"/>
                <a:ea typeface="方正细黑一简体"/>
                <a:cs typeface="Times New Roman"/>
              </a:rPr>
              <a:t>射线：用于诊断病情。</a:t>
            </a:r>
            <a:endParaRPr lang="zh-CN" altLang="zh-CN" sz="1050" kern="100" dirty="0">
              <a:latin typeface="宋体"/>
              <a:cs typeface="Courier New"/>
            </a:endParaRPr>
          </a:p>
          <a:p>
            <a:pPr indent="713740" algn="just"/>
            <a:r>
              <a:rPr lang="zh-CN" altLang="zh-CN" b="1" kern="100" dirty="0">
                <a:latin typeface="宋体"/>
                <a:cs typeface="宋体"/>
              </a:rPr>
              <a:t>⑥</a:t>
            </a:r>
            <a:r>
              <a:rPr lang="en-US" altLang="zh-CN" b="1" kern="100" dirty="0">
                <a:latin typeface="Times New Roman"/>
                <a:ea typeface="方正细黑一简体"/>
                <a:cs typeface="Courier New"/>
              </a:rPr>
              <a:t>γ</a:t>
            </a:r>
            <a:r>
              <a:rPr lang="zh-CN" altLang="zh-CN" b="1" kern="100" dirty="0">
                <a:latin typeface="Times New Roman"/>
                <a:ea typeface="方正细黑一简体"/>
                <a:cs typeface="Times New Roman"/>
              </a:rPr>
              <a:t>射线：可以摧</a:t>
            </a:r>
            <a:r>
              <a:rPr lang="zh-CN" altLang="zh-CN" b="1" kern="100" dirty="0" smtClean="0">
                <a:latin typeface="Times New Roman"/>
                <a:ea typeface="方正细黑一简体"/>
                <a:cs typeface="Times New Roman"/>
              </a:rPr>
              <a:t>毁</a:t>
            </a:r>
            <a:r>
              <a:rPr lang="en-US" altLang="zh-CN" b="1" kern="100" dirty="0" smtClean="0">
                <a:latin typeface="Times New Roman"/>
                <a:ea typeface="方正细黑一简体"/>
                <a:cs typeface="Times New Roman"/>
              </a:rPr>
              <a:t>______________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4" name="矩形 3"/>
          <p:cNvSpPr/>
          <p:nvPr/>
        </p:nvSpPr>
        <p:spPr>
          <a:xfrm>
            <a:off x="4266008" y="126876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广播</a:t>
            </a:r>
            <a:endParaRPr lang="zh-CN" altLang="en-US" dirty="0"/>
          </a:p>
        </p:txBody>
      </p:sp>
      <p:sp>
        <p:nvSpPr>
          <p:cNvPr id="6" name="矩形 5"/>
          <p:cNvSpPr/>
          <p:nvPr/>
        </p:nvSpPr>
        <p:spPr>
          <a:xfrm>
            <a:off x="7290344" y="126876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电视</a:t>
            </a:r>
            <a:endParaRPr lang="zh-CN" altLang="en-US" dirty="0"/>
          </a:p>
        </p:txBody>
      </p:sp>
      <p:sp>
        <p:nvSpPr>
          <p:cNvPr id="8" name="矩形 7"/>
          <p:cNvSpPr/>
          <p:nvPr/>
        </p:nvSpPr>
        <p:spPr>
          <a:xfrm>
            <a:off x="4009355" y="198884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加热理疗</a:t>
            </a:r>
            <a:endParaRPr lang="zh-CN" altLang="en-US" dirty="0"/>
          </a:p>
        </p:txBody>
      </p:sp>
      <p:sp>
        <p:nvSpPr>
          <p:cNvPr id="10" name="矩形 9"/>
          <p:cNvSpPr/>
          <p:nvPr/>
        </p:nvSpPr>
        <p:spPr>
          <a:xfrm>
            <a:off x="6837336" y="270892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通信</a:t>
            </a:r>
            <a:endParaRPr lang="zh-CN" altLang="en-US" dirty="0"/>
          </a:p>
        </p:txBody>
      </p:sp>
      <p:sp>
        <p:nvSpPr>
          <p:cNvPr id="12" name="矩形 11"/>
          <p:cNvSpPr/>
          <p:nvPr/>
        </p:nvSpPr>
        <p:spPr>
          <a:xfrm>
            <a:off x="3917022" y="3430403"/>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消毒</a:t>
            </a:r>
            <a:endParaRPr lang="zh-CN" altLang="en-US" dirty="0"/>
          </a:p>
        </p:txBody>
      </p:sp>
      <p:sp>
        <p:nvSpPr>
          <p:cNvPr id="14" name="矩形 13"/>
          <p:cNvSpPr/>
          <p:nvPr/>
        </p:nvSpPr>
        <p:spPr>
          <a:xfrm>
            <a:off x="4642701" y="4869160"/>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病变的细胞</a:t>
            </a:r>
            <a:endParaRPr lang="zh-CN" altLang="en-US" dirty="0"/>
          </a:p>
        </p:txBody>
      </p:sp>
    </p:spTree>
    <p:extLst>
      <p:ext uri="{BB962C8B-B14F-4D97-AF65-F5344CB8AC3E}">
        <p14:creationId xmlns:p14="http://schemas.microsoft.com/office/powerpoint/2010/main" val="7473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solidFill>
                  <a:srgbClr val="548DD4"/>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电磁波的能量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光是一种电磁波，光具有能量。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电磁波具</a:t>
            </a:r>
            <a:r>
              <a:rPr lang="zh-CN" altLang="zh-CN" b="1" kern="100" dirty="0" smtClean="0">
                <a:latin typeface="Times New Roman"/>
                <a:ea typeface="方正细黑一简体"/>
                <a:cs typeface="Times New Roman"/>
              </a:rPr>
              <a:t>有</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电磁波是一种物质。</a:t>
            </a:r>
            <a:endParaRPr lang="zh-CN" altLang="zh-CN" sz="1050" kern="100" dirty="0">
              <a:latin typeface="宋体"/>
              <a:cs typeface="Courier New"/>
            </a:endParaRPr>
          </a:p>
          <a:p>
            <a:endParaRPr lang="zh-CN" altLang="en-US" dirty="0"/>
          </a:p>
        </p:txBody>
      </p:sp>
      <p:sp>
        <p:nvSpPr>
          <p:cNvPr id="4" name="矩形 3"/>
          <p:cNvSpPr/>
          <p:nvPr/>
        </p:nvSpPr>
        <p:spPr>
          <a:xfrm>
            <a:off x="3649315" y="264417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能量</a:t>
            </a:r>
            <a:endParaRPr lang="zh-CN" altLang="en-US" dirty="0"/>
          </a:p>
        </p:txBody>
      </p:sp>
    </p:spTree>
    <p:extLst>
      <p:ext uri="{BB962C8B-B14F-4D97-AF65-F5344CB8AC3E}">
        <p14:creationId xmlns:p14="http://schemas.microsoft.com/office/powerpoint/2010/main" val="1362698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．电磁波在真空中传播的速度</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3×10</a:t>
            </a:r>
            <a:r>
              <a:rPr lang="en-US" altLang="zh-CN" b="1" kern="100" baseline="30000" dirty="0">
                <a:latin typeface="Times New Roman"/>
                <a:ea typeface="方正细黑一简体"/>
                <a:cs typeface="Courier New"/>
              </a:rPr>
              <a:t>8</a:t>
            </a:r>
            <a:r>
              <a:rPr lang="en-US" altLang="zh-CN" b="1" kern="100" dirty="0">
                <a:latin typeface="Times New Roman"/>
                <a:ea typeface="方正细黑一简体"/>
                <a:cs typeface="Courier New"/>
              </a:rPr>
              <a:t> m/s</a:t>
            </a:r>
            <a:r>
              <a:rPr lang="zh-CN" altLang="zh-CN" b="1" kern="100" dirty="0">
                <a:latin typeface="Times New Roman"/>
                <a:ea typeface="方正细黑一简体"/>
                <a:cs typeface="Times New Roman"/>
              </a:rPr>
              <a:t>，有一个广播电台的频率</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90.0 MHz</a:t>
            </a:r>
            <a:r>
              <a:rPr lang="zh-CN" altLang="zh-CN" b="1" kern="100" dirty="0">
                <a:latin typeface="Times New Roman"/>
                <a:ea typeface="方正细黑一简体"/>
                <a:cs typeface="Times New Roman"/>
              </a:rPr>
              <a:t>，这个电台发射的电磁波的波长</a:t>
            </a:r>
            <a:r>
              <a:rPr lang="en-US" altLang="zh-CN" b="1" i="1" kern="100" dirty="0">
                <a:latin typeface="Times New Roman"/>
                <a:ea typeface="方正细黑一简体"/>
                <a:cs typeface="Courier New"/>
              </a:rPr>
              <a:t>λ</a:t>
            </a:r>
            <a:r>
              <a:rPr lang="zh-CN" altLang="zh-CN" b="1" kern="100" dirty="0">
                <a:latin typeface="Times New Roman"/>
                <a:ea typeface="方正细黑一简体"/>
                <a:cs typeface="Times New Roman"/>
              </a:rPr>
              <a:t>约为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2.70 m</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270 m</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3.00 m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3.33 m</a:t>
            </a:r>
            <a:endParaRPr lang="zh-CN" altLang="zh-CN" sz="1050" kern="100" dirty="0">
              <a:effectLst/>
              <a:latin typeface="宋体"/>
              <a:cs typeface="Courier New"/>
            </a:endParaRPr>
          </a:p>
        </p:txBody>
      </p:sp>
      <p:sp>
        <p:nvSpPr>
          <p:cNvPr id="3" name="流程图: 离页连接符 2"/>
          <p:cNvSpPr/>
          <p:nvPr/>
        </p:nvSpPr>
        <p:spPr>
          <a:xfrm>
            <a:off x="4225379" y="3508"/>
            <a:ext cx="2952328"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865339" y="-27384"/>
            <a:ext cx="2949205" cy="664028"/>
          </a:xfrm>
          <a:prstGeom prst="rect">
            <a:avLst/>
          </a:prstGeom>
        </p:spPr>
        <p:txBody>
          <a:bodyPr wrap="none">
            <a:spAutoFit/>
          </a:bodyPr>
          <a:lstStyle/>
          <a:p>
            <a:pPr indent="713740" algn="ctr">
              <a:lnSpc>
                <a:spcPct val="150000"/>
              </a:lnSpc>
              <a:spcAft>
                <a:spcPts val="0"/>
              </a:spcAft>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全方位练明</a:t>
            </a:r>
            <a:r>
              <a:rPr lang="en-US" altLang="zh-CN" sz="2800" b="1" kern="100" dirty="0">
                <a:solidFill>
                  <a:srgbClr val="7030A0"/>
                </a:solidFill>
                <a:latin typeface="Times New Roman"/>
                <a:ea typeface="方正细黑一简体"/>
                <a:cs typeface="Courier New"/>
              </a:rPr>
              <a:t>]</a:t>
            </a:r>
            <a:endParaRPr lang="zh-CN" altLang="zh-CN" sz="1050" kern="100" dirty="0">
              <a:effectLst/>
              <a:latin typeface="宋体"/>
              <a:cs typeface="Courier New"/>
            </a:endParaRPr>
          </a:p>
        </p:txBody>
      </p:sp>
    </p:spTree>
    <p:extLst>
      <p:ext uri="{BB962C8B-B14F-4D97-AF65-F5344CB8AC3E}">
        <p14:creationId xmlns:p14="http://schemas.microsoft.com/office/powerpoint/2010/main" val="36584470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764704"/>
            <a:ext cx="10975658" cy="925561"/>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D</a:t>
            </a:r>
            <a:r>
              <a:rPr lang="zh-CN" altLang="zh-CN" b="1" kern="100" dirty="0">
                <a:latin typeface="Times New Roman"/>
                <a:ea typeface="方正细黑一简体"/>
                <a:cs typeface="Times New Roman"/>
              </a:rPr>
              <a:t>　</a:t>
            </a:r>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672473235"/>
              </p:ext>
            </p:extLst>
          </p:nvPr>
        </p:nvGraphicFramePr>
        <p:xfrm>
          <a:off x="552971" y="1988840"/>
          <a:ext cx="10490200" cy="1093787"/>
        </p:xfrm>
        <a:graphic>
          <a:graphicData uri="http://schemas.openxmlformats.org/presentationml/2006/ole">
            <mc:AlternateContent xmlns:mc="http://schemas.openxmlformats.org/markup-compatibility/2006">
              <mc:Choice xmlns:v="urn:schemas-microsoft-com:vml" Requires="v">
                <p:oleObj spid="_x0000_s4102" name="文档" r:id="rId3" imgW="10490941" imgH="1094527" progId="Word.Document.12">
                  <p:embed/>
                </p:oleObj>
              </mc:Choice>
              <mc:Fallback>
                <p:oleObj name="文档" r:id="rId3" imgW="10490941" imgH="1094527" progId="Word.Document.12">
                  <p:embed/>
                  <p:pic>
                    <p:nvPicPr>
                      <p:cNvPr id="0" name=""/>
                      <p:cNvPicPr/>
                      <p:nvPr/>
                    </p:nvPicPr>
                    <p:blipFill>
                      <a:blip r:embed="rId4"/>
                      <a:stretch>
                        <a:fillRect/>
                      </a:stretch>
                    </p:blipFill>
                    <p:spPr>
                      <a:xfrm>
                        <a:off x="552971" y="1988840"/>
                        <a:ext cx="10490200" cy="1093787"/>
                      </a:xfrm>
                      <a:prstGeom prst="rect">
                        <a:avLst/>
                      </a:prstGeom>
                    </p:spPr>
                  </p:pic>
                </p:oleObj>
              </mc:Fallback>
            </mc:AlternateContent>
          </a:graphicData>
        </a:graphic>
      </p:graphicFrame>
    </p:spTree>
    <p:extLst>
      <p:ext uri="{BB962C8B-B14F-4D97-AF65-F5344CB8AC3E}">
        <p14:creationId xmlns:p14="http://schemas.microsoft.com/office/powerpoint/2010/main" val="12884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5318049"/>
          </a:xfrm>
        </p:spPr>
        <p:txBody>
          <a:bodyPr/>
          <a:lstStyle/>
          <a:p>
            <a:pPr indent="713740" algn="just"/>
            <a:r>
              <a:rPr lang="en-US" altLang="zh-CN" b="1" kern="100" dirty="0">
                <a:latin typeface="Times New Roman"/>
                <a:ea typeface="方正细黑一简体"/>
                <a:cs typeface="Courier New"/>
              </a:rPr>
              <a:t>2.</a:t>
            </a:r>
            <a:r>
              <a:rPr lang="zh-CN" altLang="zh-CN" sz="1050" kern="100" dirty="0">
                <a:latin typeface="宋体"/>
                <a:cs typeface="Courier New"/>
              </a:rPr>
              <a:t> </a:t>
            </a:r>
            <a:r>
              <a:rPr lang="zh-CN" altLang="zh-CN" b="1" kern="100" dirty="0">
                <a:latin typeface="Times New Roman"/>
                <a:ea typeface="方正细黑一简体"/>
                <a:cs typeface="Times New Roman"/>
              </a:rPr>
              <a:t>如图所示是医生用计算机辅助某种射线断层摄影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简称</a:t>
            </a:r>
            <a:r>
              <a:rPr lang="en-US" altLang="zh-CN" b="1" kern="100" dirty="0">
                <a:latin typeface="Times New Roman"/>
                <a:ea typeface="方正细黑一简体"/>
                <a:cs typeface="Courier New"/>
              </a:rPr>
              <a:t>“CT”)</a:t>
            </a:r>
            <a:r>
              <a:rPr lang="zh-CN" altLang="zh-CN" b="1" kern="100" dirty="0">
                <a:latin typeface="Times New Roman"/>
                <a:ea typeface="方正细黑一简体"/>
                <a:cs typeface="Times New Roman"/>
              </a:rPr>
              <a:t>检查身体的情况，这种能穿透身体的射线是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X</a:t>
            </a:r>
            <a:r>
              <a:rPr lang="zh-CN" altLang="zh-CN" b="1" kern="100" dirty="0">
                <a:latin typeface="Times New Roman"/>
                <a:ea typeface="方正细黑一简体"/>
                <a:cs typeface="Times New Roman"/>
              </a:rPr>
              <a:t>射线</a:t>
            </a:r>
            <a:r>
              <a:rPr lang="zh-CN" altLang="zh-CN" b="1" kern="100" dirty="0">
                <a:latin typeface="宋体"/>
                <a:ea typeface="Times New Roman"/>
                <a:cs typeface="Courier New"/>
              </a:rPr>
              <a:t> </a:t>
            </a:r>
            <a:r>
              <a:rPr lang="en-US" altLang="zh-CN" b="1" kern="100" dirty="0">
                <a:latin typeface="宋体"/>
                <a:ea typeface="Times New Roman"/>
                <a:cs typeface="Courier New"/>
              </a:rPr>
              <a:t>	</a:t>
            </a:r>
            <a:r>
              <a:rPr lang="en-US" altLang="zh-CN" b="1" kern="100" dirty="0" smtClean="0">
                <a:latin typeface="宋体"/>
                <a:ea typeface="Times New Roman"/>
                <a:cs typeface="Courier New"/>
              </a:rPr>
              <a:t>			B</a:t>
            </a:r>
            <a:r>
              <a:rPr lang="zh-CN" altLang="zh-CN" b="1" kern="100" dirty="0">
                <a:latin typeface="Times New Roman"/>
                <a:ea typeface="方正细黑一简体"/>
                <a:cs typeface="Times New Roman"/>
              </a:rPr>
              <a:t>．红外线</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．紫外线</a:t>
            </a:r>
            <a:r>
              <a:rPr lang="zh-CN" altLang="zh-CN" b="1" kern="100" dirty="0">
                <a:latin typeface="宋体"/>
                <a:ea typeface="Times New Roman"/>
                <a:cs typeface="Courier New"/>
              </a:rPr>
              <a:t> </a:t>
            </a:r>
            <a:r>
              <a:rPr lang="en-US" altLang="zh-CN" b="1" kern="100" dirty="0">
                <a:latin typeface="宋体"/>
                <a:ea typeface="Times New Roman"/>
                <a:cs typeface="Courier New"/>
              </a:rPr>
              <a:t>	</a:t>
            </a:r>
            <a:r>
              <a:rPr lang="en-US" altLang="zh-CN" b="1" kern="100" dirty="0" smtClean="0">
                <a:latin typeface="宋体"/>
                <a:ea typeface="Times New Roman"/>
                <a:cs typeface="Courier New"/>
              </a:rPr>
              <a:t>			D</a:t>
            </a:r>
            <a:r>
              <a:rPr lang="zh-CN" altLang="zh-CN" b="1" kern="100" dirty="0">
                <a:latin typeface="Times New Roman"/>
                <a:ea typeface="方正细黑一简体"/>
                <a:cs typeface="Times New Roman"/>
              </a:rPr>
              <a:t>．可见光</a:t>
            </a:r>
            <a:endParaRPr lang="zh-CN" altLang="zh-CN" sz="1050" kern="100" dirty="0">
              <a:latin typeface="宋体"/>
              <a:cs typeface="Courier New"/>
            </a:endParaRPr>
          </a:p>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en-US" altLang="zh-CN" b="1" kern="100" dirty="0" smtClean="0">
                <a:latin typeface="Times New Roman"/>
                <a:ea typeface="方正细黑一简体"/>
                <a:cs typeface="Courier New"/>
              </a:rPr>
              <a:t>X</a:t>
            </a:r>
            <a:r>
              <a:rPr lang="zh-CN" altLang="zh-CN" b="1" kern="100" dirty="0">
                <a:latin typeface="Times New Roman"/>
                <a:ea typeface="方正细黑一简体"/>
                <a:cs typeface="Times New Roman"/>
              </a:rPr>
              <a:t>射线具有较强的穿透能力，在医学上常用来检查身体，</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pic>
        <p:nvPicPr>
          <p:cNvPr id="5122" name="Picture 2" descr="F:\人教物理必修第三册（合版）\21WLXKCXALKBS5-3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689875" y="1916832"/>
            <a:ext cx="2680588" cy="199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026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664"/>
            <a:ext cx="10975658" cy="5976663"/>
          </a:xfrm>
        </p:spPr>
        <p:txBody>
          <a:bodyPr>
            <a:normAutofit/>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．第五代移动通信技术，简称</a:t>
            </a:r>
            <a:r>
              <a:rPr lang="en-US" altLang="zh-CN" b="1" kern="100" dirty="0">
                <a:latin typeface="Times New Roman"/>
                <a:ea typeface="方正细黑一简体"/>
                <a:cs typeface="Courier New"/>
              </a:rPr>
              <a:t>5G,5G</a:t>
            </a:r>
            <a:r>
              <a:rPr lang="zh-CN" altLang="zh-CN" b="1" kern="100" dirty="0">
                <a:latin typeface="Times New Roman"/>
                <a:ea typeface="方正细黑一简体"/>
                <a:cs typeface="Times New Roman"/>
              </a:rPr>
              <a:t>开启万物互联时代：车联网、物联网、智慧城市、自动驾驶技术等将逐一实现。</a:t>
            </a:r>
            <a:r>
              <a:rPr lang="en-US" altLang="zh-CN" b="1" kern="100" dirty="0">
                <a:latin typeface="Times New Roman"/>
                <a:ea typeface="方正细黑一简体"/>
                <a:cs typeface="Courier New"/>
              </a:rPr>
              <a:t>5G</a:t>
            </a:r>
            <a:r>
              <a:rPr lang="zh-CN" altLang="zh-CN" b="1" kern="100" dirty="0">
                <a:latin typeface="Times New Roman"/>
                <a:ea typeface="方正细黑一简体"/>
                <a:cs typeface="Times New Roman"/>
              </a:rPr>
              <a:t>应用</a:t>
            </a:r>
            <a:r>
              <a:rPr lang="en-US" altLang="zh-CN" b="1" kern="100" dirty="0">
                <a:latin typeface="Times New Roman"/>
                <a:ea typeface="方正细黑一简体"/>
                <a:cs typeface="Courier New"/>
              </a:rPr>
              <a:t>3 300 MHz</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5 000 MHz</a:t>
            </a:r>
            <a:r>
              <a:rPr lang="zh-CN" altLang="zh-CN" b="1" kern="100" dirty="0">
                <a:latin typeface="Times New Roman"/>
                <a:ea typeface="方正细黑一简体"/>
                <a:cs typeface="Times New Roman"/>
              </a:rPr>
              <a:t>频段的无线电波传送信号，相比于现有的</a:t>
            </a:r>
            <a:r>
              <a:rPr lang="en-US" altLang="zh-CN" b="1" kern="100" dirty="0">
                <a:latin typeface="Times New Roman"/>
                <a:ea typeface="方正细黑一简体"/>
                <a:cs typeface="Courier New"/>
              </a:rPr>
              <a:t>4G(1 880 MHz</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2 635 MHz</a:t>
            </a:r>
            <a:r>
              <a:rPr lang="zh-CN" altLang="zh-CN" b="1" kern="100" dirty="0">
                <a:latin typeface="Times New Roman"/>
                <a:ea typeface="方正细黑一简体"/>
                <a:cs typeface="Times New Roman"/>
              </a:rPr>
              <a:t>频段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而言，</a:t>
            </a:r>
            <a:r>
              <a:rPr lang="en-US" altLang="zh-CN" b="1" kern="100" dirty="0">
                <a:latin typeface="Times New Roman"/>
                <a:ea typeface="方正细黑一简体"/>
                <a:cs typeface="Courier New"/>
              </a:rPr>
              <a:t>5G</a:t>
            </a:r>
            <a:r>
              <a:rPr lang="zh-CN" altLang="zh-CN" b="1" kern="100" dirty="0">
                <a:latin typeface="Times New Roman"/>
                <a:ea typeface="方正细黑一简体"/>
                <a:cs typeface="Times New Roman"/>
              </a:rPr>
              <a:t>所应用的无线电波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．在真空中的波长更长</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．在真空中的波长更短</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．在真空中的传播速度更小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．在真空中的传播速度更大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892436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476672"/>
            <a:ext cx="10975658" cy="925561"/>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B</a:t>
            </a:r>
            <a:r>
              <a:rPr lang="zh-CN" altLang="zh-CN" b="1" kern="100" dirty="0">
                <a:latin typeface="Times New Roman"/>
                <a:ea typeface="方正细黑一简体"/>
                <a:cs typeface="Times New Roman"/>
              </a:rPr>
              <a:t>　</a:t>
            </a:r>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1375895844"/>
              </p:ext>
            </p:extLst>
          </p:nvPr>
        </p:nvGraphicFramePr>
        <p:xfrm>
          <a:off x="624979" y="1340768"/>
          <a:ext cx="10490200" cy="4249737"/>
        </p:xfrm>
        <a:graphic>
          <a:graphicData uri="http://schemas.openxmlformats.org/presentationml/2006/ole">
            <mc:AlternateContent xmlns:mc="http://schemas.openxmlformats.org/markup-compatibility/2006">
              <mc:Choice xmlns:v="urn:schemas-microsoft-com:vml" Requires="v">
                <p:oleObj spid="_x0000_s5126" name="文档" r:id="rId3" imgW="10490941" imgH="4249404" progId="Word.Document.12">
                  <p:embed/>
                </p:oleObj>
              </mc:Choice>
              <mc:Fallback>
                <p:oleObj name="文档" r:id="rId3" imgW="10490941" imgH="4249404" progId="Word.Document.12">
                  <p:embed/>
                  <p:pic>
                    <p:nvPicPr>
                      <p:cNvPr id="0" name=""/>
                      <p:cNvPicPr/>
                      <p:nvPr/>
                    </p:nvPicPr>
                    <p:blipFill>
                      <a:blip r:embed="rId4"/>
                      <a:stretch>
                        <a:fillRect/>
                      </a:stretch>
                    </p:blipFill>
                    <p:spPr>
                      <a:xfrm>
                        <a:off x="624979" y="1340768"/>
                        <a:ext cx="10490200" cy="4249737"/>
                      </a:xfrm>
                      <a:prstGeom prst="rect">
                        <a:avLst/>
                      </a:prstGeom>
                    </p:spPr>
                  </p:pic>
                </p:oleObj>
              </mc:Fallback>
            </mc:AlternateContent>
          </a:graphicData>
        </a:graphic>
      </p:graphicFrame>
    </p:spTree>
    <p:extLst>
      <p:ext uri="{BB962C8B-B14F-4D97-AF65-F5344CB8AC3E}">
        <p14:creationId xmlns:p14="http://schemas.microsoft.com/office/powerpoint/2010/main" val="150130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03</a:t>
              </a:r>
            </a:p>
          </p:txBody>
        </p:sp>
      </p:grpSp>
      <p:sp>
        <p:nvSpPr>
          <p:cNvPr id="24" name="TextBox 23"/>
          <p:cNvSpPr txBox="1"/>
          <p:nvPr/>
        </p:nvSpPr>
        <p:spPr>
          <a:xfrm>
            <a:off x="3649315" y="2802898"/>
            <a:ext cx="7848872"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逐点清</a:t>
            </a:r>
            <a:r>
              <a:rPr lang="en-US" altLang="zh-CN"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三</a:t>
            </a:r>
            <a:r>
              <a:rPr lang="en-US" altLang="zh-CN"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　</a:t>
            </a:r>
            <a:r>
              <a:rPr lang="zh-CN" altLang="en-US"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热</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辐射　能量子</a:t>
            </a:r>
          </a:p>
        </p:txBody>
      </p:sp>
    </p:spTree>
    <p:extLst>
      <p:ext uri="{BB962C8B-B14F-4D97-AF65-F5344CB8AC3E}">
        <p14:creationId xmlns:p14="http://schemas.microsoft.com/office/powerpoint/2010/main" val="861825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5318049"/>
          </a:xfrm>
        </p:spPr>
        <p:txBody>
          <a:bodyPr>
            <a:normAutofit/>
          </a:bodyPr>
          <a:lstStyle/>
          <a:p>
            <a:pPr indent="713740" algn="just"/>
            <a:endParaRPr lang="en-US" altLang="zh-CN" b="1" kern="100" dirty="0" smtClean="0">
              <a:solidFill>
                <a:srgbClr val="548DD4"/>
              </a:solidFill>
              <a:latin typeface="Times New Roman"/>
              <a:ea typeface="方正细黑一简体"/>
              <a:cs typeface="Times New Roman"/>
            </a:endParaRPr>
          </a:p>
          <a:p>
            <a:pPr indent="713740" algn="just"/>
            <a:r>
              <a:rPr lang="zh-CN" altLang="zh-CN" b="1" kern="100" dirty="0" smtClean="0">
                <a:solidFill>
                  <a:srgbClr val="548DD4"/>
                </a:solidFill>
                <a:latin typeface="Times New Roman"/>
                <a:ea typeface="方正细黑一简体"/>
                <a:cs typeface="Times New Roman"/>
              </a:rPr>
              <a:t>一</a:t>
            </a:r>
            <a:r>
              <a:rPr lang="zh-CN" altLang="zh-CN" b="1" kern="100" dirty="0">
                <a:solidFill>
                  <a:srgbClr val="548DD4"/>
                </a:solidFill>
                <a:latin typeface="Times New Roman"/>
                <a:ea typeface="方正细黑一简体"/>
                <a:cs typeface="Times New Roman"/>
              </a:rPr>
              <a:t>、热辐射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概念</a:t>
            </a:r>
            <a:r>
              <a:rPr lang="zh-CN" altLang="zh-CN" b="1" kern="100" dirty="0">
                <a:latin typeface="Times New Roman"/>
                <a:ea typeface="方正细黑一简体"/>
                <a:cs typeface="Times New Roman"/>
              </a:rPr>
              <a:t>：一切物体都在辐射电磁波，这种辐射与物体</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______</a:t>
            </a:r>
            <a:r>
              <a:rPr lang="zh-CN" altLang="zh-CN" b="1" kern="100" dirty="0" smtClean="0">
                <a:latin typeface="Times New Roman"/>
                <a:ea typeface="方正细黑一简体"/>
                <a:cs typeface="Times New Roman"/>
              </a:rPr>
              <a:t>有</a:t>
            </a:r>
            <a:r>
              <a:rPr lang="zh-CN" altLang="zh-CN" b="1" kern="100" dirty="0">
                <a:latin typeface="Times New Roman"/>
                <a:ea typeface="方正细黑一简体"/>
                <a:cs typeface="Times New Roman"/>
              </a:rPr>
              <a:t>关，所以叫作热辐射。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特点</a:t>
            </a:r>
            <a:r>
              <a:rPr lang="zh-CN" altLang="zh-CN" b="1" kern="100" dirty="0">
                <a:latin typeface="Times New Roman"/>
                <a:ea typeface="方正细黑一简体"/>
                <a:cs typeface="Times New Roman"/>
              </a:rPr>
              <a:t>：温度升高时，热辐射中波长</a:t>
            </a:r>
            <a:r>
              <a:rPr lang="zh-CN" altLang="zh-CN" b="1" kern="100" dirty="0" smtClean="0">
                <a:latin typeface="Times New Roman"/>
                <a:ea typeface="方正细黑一简体"/>
                <a:cs typeface="Times New Roman"/>
              </a:rPr>
              <a:t>较</a:t>
            </a:r>
            <a:r>
              <a:rPr lang="en-US" altLang="zh-CN" b="1" kern="100" dirty="0" smtClean="0">
                <a:latin typeface="Times New Roman"/>
                <a:ea typeface="方正细黑一简体"/>
                <a:cs typeface="Courier New"/>
              </a:rPr>
              <a:t>____</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成分越来越强。</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黑体</a:t>
            </a:r>
            <a:r>
              <a:rPr lang="zh-CN" altLang="zh-CN" b="1" kern="100" dirty="0">
                <a:latin typeface="Times New Roman"/>
                <a:ea typeface="方正细黑一简体"/>
                <a:cs typeface="Times New Roman"/>
              </a:rPr>
              <a:t>：能够完全吸收入射的各种波长</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________</a:t>
            </a:r>
            <a:r>
              <a:rPr lang="zh-CN" altLang="zh-CN" b="1" kern="100" dirty="0" smtClean="0">
                <a:latin typeface="Times New Roman"/>
                <a:ea typeface="方正细黑一简体"/>
                <a:cs typeface="Times New Roman"/>
              </a:rPr>
              <a:t>而</a:t>
            </a:r>
            <a:r>
              <a:rPr lang="zh-CN" altLang="zh-CN" b="1" kern="100" dirty="0">
                <a:latin typeface="Times New Roman"/>
                <a:ea typeface="方正细黑一简体"/>
                <a:cs typeface="Times New Roman"/>
              </a:rPr>
              <a:t>不发生反射的物体。</a:t>
            </a:r>
            <a:endParaRPr lang="zh-CN" altLang="zh-CN" sz="1050" kern="100" dirty="0">
              <a:latin typeface="宋体"/>
              <a:cs typeface="Courier New"/>
            </a:endParaRPr>
          </a:p>
          <a:p>
            <a:endParaRPr lang="zh-CN" altLang="en-US" dirty="0"/>
          </a:p>
        </p:txBody>
      </p:sp>
      <p:sp>
        <p:nvSpPr>
          <p:cNvPr id="7" name="矩形 6"/>
          <p:cNvSpPr/>
          <p:nvPr/>
        </p:nvSpPr>
        <p:spPr>
          <a:xfrm>
            <a:off x="10490075" y="2650917"/>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温度</a:t>
            </a:r>
            <a:endParaRPr lang="zh-CN" altLang="en-US" dirty="0"/>
          </a:p>
        </p:txBody>
      </p:sp>
      <p:sp>
        <p:nvSpPr>
          <p:cNvPr id="9" name="矩形 8"/>
          <p:cNvSpPr/>
          <p:nvPr/>
        </p:nvSpPr>
        <p:spPr>
          <a:xfrm>
            <a:off x="7753771" y="4005064"/>
            <a:ext cx="545342"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短</a:t>
            </a:r>
            <a:endParaRPr lang="zh-CN" altLang="en-US" dirty="0"/>
          </a:p>
        </p:txBody>
      </p:sp>
      <p:sp>
        <p:nvSpPr>
          <p:cNvPr id="11" name="矩形 10"/>
          <p:cNvSpPr/>
          <p:nvPr/>
        </p:nvSpPr>
        <p:spPr>
          <a:xfrm>
            <a:off x="8299113" y="472514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电磁波</a:t>
            </a:r>
            <a:endParaRPr lang="zh-CN" altLang="en-US" dirty="0"/>
          </a:p>
        </p:txBody>
      </p:sp>
      <p:sp>
        <p:nvSpPr>
          <p:cNvPr id="6" name="流程图: 离页连接符 5"/>
          <p:cNvSpPr/>
          <p:nvPr/>
        </p:nvSpPr>
        <p:spPr>
          <a:xfrm>
            <a:off x="4801443" y="716549"/>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153370" y="685657"/>
            <a:ext cx="2949204" cy="943143"/>
          </a:xfrm>
          <a:prstGeom prst="rect">
            <a:avLst/>
          </a:prstGeom>
        </p:spPr>
        <p:txBody>
          <a:bodyPr wrap="none">
            <a:spAutoFit/>
          </a:bodyPr>
          <a:lstStyle/>
          <a:p>
            <a:pPr indent="713740" algn="ctr">
              <a:lnSpc>
                <a:spcPct val="150000"/>
              </a:lnSpc>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多维度理解</a:t>
            </a:r>
            <a:r>
              <a:rPr lang="en-US" altLang="zh-CN" sz="2800"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ctr">
              <a:lnSpc>
                <a:spcPct val="150000"/>
              </a:lnSpc>
              <a:spcAft>
                <a:spcPts val="0"/>
              </a:spcAft>
            </a:pPr>
            <a:endParaRPr lang="zh-CN" altLang="zh-CN" sz="1050" kern="100" dirty="0">
              <a:effectLst/>
              <a:latin typeface="宋体"/>
              <a:cs typeface="Courier New"/>
            </a:endParaRPr>
          </a:p>
        </p:txBody>
      </p:sp>
    </p:spTree>
    <p:extLst>
      <p:ext uri="{BB962C8B-B14F-4D97-AF65-F5344CB8AC3E}">
        <p14:creationId xmlns:p14="http://schemas.microsoft.com/office/powerpoint/2010/main" val="187699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1005" y="548681"/>
            <a:ext cx="10513166" cy="5112570"/>
          </a:xfrm>
        </p:spPr>
        <p:txBody>
          <a:bodyPr>
            <a:normAutofit/>
          </a:bodyPr>
          <a:lstStyle/>
          <a:p>
            <a:pPr indent="713740" algn="just"/>
            <a:r>
              <a:rPr lang="zh-CN" altLang="zh-CN" b="1" kern="100" dirty="0">
                <a:solidFill>
                  <a:srgbClr val="548DD4"/>
                </a:solidFill>
                <a:latin typeface="Times New Roman"/>
                <a:ea typeface="方正细黑一简体"/>
                <a:cs typeface="Times New Roman"/>
              </a:rPr>
              <a:t>二、能量子</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概念</a:t>
            </a:r>
            <a:r>
              <a:rPr lang="zh-CN" altLang="zh-CN" b="1" kern="100" dirty="0">
                <a:latin typeface="Times New Roman"/>
                <a:ea typeface="方正细黑一简体"/>
                <a:cs typeface="Times New Roman"/>
              </a:rPr>
              <a:t>：振动着的带电微粒的能量只能是某一最小能量值</a:t>
            </a:r>
            <a:r>
              <a:rPr lang="en-US" altLang="zh-CN" b="1" i="1" kern="100" dirty="0">
                <a:latin typeface="Times New Roman"/>
                <a:ea typeface="方正细黑一简体"/>
                <a:cs typeface="Courier New"/>
              </a:rPr>
              <a:t>ε</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_______</a:t>
            </a:r>
            <a:r>
              <a:rPr lang="zh-CN" altLang="zh-CN" b="1" kern="100" dirty="0" smtClean="0">
                <a:latin typeface="Times New Roman"/>
                <a:ea typeface="方正细黑一简体"/>
                <a:cs typeface="Times New Roman"/>
              </a:rPr>
              <a:t>，这</a:t>
            </a:r>
            <a:r>
              <a:rPr lang="zh-CN" altLang="zh-CN" b="1" kern="100" dirty="0">
                <a:latin typeface="Times New Roman"/>
                <a:ea typeface="方正细黑一简体"/>
                <a:cs typeface="Times New Roman"/>
              </a:rPr>
              <a:t>个最小的能量值</a:t>
            </a:r>
            <a:r>
              <a:rPr lang="en-US" altLang="zh-CN" b="1" i="1" kern="100" dirty="0">
                <a:latin typeface="Times New Roman"/>
                <a:ea typeface="方正细黑一简体"/>
                <a:cs typeface="Courier New"/>
              </a:rPr>
              <a:t>ε</a:t>
            </a:r>
            <a:r>
              <a:rPr lang="zh-CN" altLang="zh-CN" b="1" kern="100" dirty="0">
                <a:latin typeface="Times New Roman"/>
                <a:ea typeface="方正细黑一简体"/>
                <a:cs typeface="Times New Roman"/>
              </a:rPr>
              <a:t>叫作能量子。</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大小</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ε</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其中普朗克常量</a:t>
            </a:r>
            <a:r>
              <a:rPr lang="en-US" altLang="zh-CN" b="1" i="1" kern="100" dirty="0">
                <a:latin typeface="Times New Roman"/>
                <a:ea typeface="方正细黑一简体"/>
                <a:cs typeface="Courier New"/>
              </a:rPr>
              <a:t>h</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6.63×10</a:t>
            </a:r>
            <a:r>
              <a:rPr lang="zh-CN" altLang="zh-CN" b="1" kern="100" baseline="30000" dirty="0">
                <a:latin typeface="Times New Roman"/>
                <a:ea typeface="方正细黑一简体"/>
                <a:cs typeface="Times New Roman"/>
              </a:rPr>
              <a:t>－</a:t>
            </a:r>
            <a:r>
              <a:rPr lang="en-US" altLang="zh-CN" b="1" kern="100" baseline="30000" dirty="0">
                <a:latin typeface="Times New Roman"/>
                <a:ea typeface="方正细黑一简体"/>
                <a:cs typeface="Courier New"/>
              </a:rPr>
              <a:t>34</a:t>
            </a:r>
            <a:r>
              <a:rPr lang="en-US" altLang="zh-CN" b="1" kern="100" dirty="0">
                <a:latin typeface="Times New Roman"/>
                <a:ea typeface="方正细黑一简体"/>
                <a:cs typeface="Courier New"/>
              </a:rPr>
              <a:t> J·s</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爱因斯坦光子说</a:t>
            </a:r>
            <a:r>
              <a:rPr lang="zh-CN" altLang="zh-CN" b="1" kern="100" dirty="0">
                <a:latin typeface="Times New Roman"/>
                <a:ea typeface="方正细黑一简体"/>
                <a:cs typeface="Times New Roman"/>
              </a:rPr>
              <a:t>：光是由一个个不可分割的能量子组成，频率为</a:t>
            </a:r>
            <a:r>
              <a:rPr lang="en-US" altLang="zh-CN" b="1" i="1" kern="100" dirty="0">
                <a:latin typeface="Times New Roman"/>
                <a:ea typeface="方正细黑一简体"/>
                <a:cs typeface="Courier New"/>
              </a:rPr>
              <a:t>ν</a:t>
            </a:r>
            <a:r>
              <a:rPr lang="zh-CN" altLang="zh-CN" b="1" kern="100" dirty="0">
                <a:latin typeface="Times New Roman"/>
                <a:ea typeface="方正细黑一简体"/>
                <a:cs typeface="Times New Roman"/>
              </a:rPr>
              <a:t>的光的能量子</a:t>
            </a:r>
            <a:r>
              <a:rPr lang="zh-CN" altLang="zh-CN" b="1" kern="100" dirty="0" smtClean="0">
                <a:latin typeface="Times New Roman"/>
                <a:ea typeface="方正细黑一简体"/>
                <a:cs typeface="Times New Roman"/>
              </a:rPr>
              <a:t>为</a:t>
            </a:r>
            <a:r>
              <a:rPr lang="en-US" altLang="zh-CN" b="1" kern="100" dirty="0" smtClean="0">
                <a:latin typeface="Times New Roman"/>
                <a:ea typeface="方正细黑一简体"/>
                <a:cs typeface="Times New Roman"/>
              </a:rPr>
              <a:t>____</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这些能量子称</a:t>
            </a:r>
            <a:r>
              <a:rPr lang="zh-CN" altLang="zh-CN" b="1" kern="100" dirty="0" smtClean="0">
                <a:latin typeface="Times New Roman"/>
                <a:ea typeface="方正细黑一简体"/>
                <a:cs typeface="Times New Roman"/>
              </a:rPr>
              <a:t>为</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
        <p:nvSpPr>
          <p:cNvPr id="4" name="矩形 3"/>
          <p:cNvSpPr/>
          <p:nvPr/>
        </p:nvSpPr>
        <p:spPr>
          <a:xfrm>
            <a:off x="841003" y="1988840"/>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整数倍</a:t>
            </a:r>
            <a:endParaRPr lang="zh-CN" altLang="en-US" dirty="0"/>
          </a:p>
        </p:txBody>
      </p:sp>
      <p:sp>
        <p:nvSpPr>
          <p:cNvPr id="6" name="矩形 5"/>
          <p:cNvSpPr/>
          <p:nvPr/>
        </p:nvSpPr>
        <p:spPr>
          <a:xfrm>
            <a:off x="3865339" y="2644170"/>
            <a:ext cx="543739" cy="523220"/>
          </a:xfrm>
          <a:prstGeom prst="rect">
            <a:avLst/>
          </a:prstGeom>
        </p:spPr>
        <p:txBody>
          <a:bodyPr wrap="none">
            <a:spAutoFit/>
          </a:bodyPr>
          <a:lstStyle/>
          <a:p>
            <a:r>
              <a:rPr lang="en-US" altLang="zh-CN" sz="2800" b="1" i="1" kern="100" dirty="0">
                <a:solidFill>
                  <a:srgbClr val="FF0000"/>
                </a:solidFill>
                <a:latin typeface="Times New Roman"/>
                <a:ea typeface="方正细黑一简体"/>
                <a:cs typeface="Courier New"/>
              </a:rPr>
              <a:t>hν</a:t>
            </a:r>
            <a:endParaRPr lang="zh-CN" altLang="en-US" dirty="0"/>
          </a:p>
        </p:txBody>
      </p:sp>
      <p:sp>
        <p:nvSpPr>
          <p:cNvPr id="8" name="矩形 7"/>
          <p:cNvSpPr/>
          <p:nvPr/>
        </p:nvSpPr>
        <p:spPr>
          <a:xfrm>
            <a:off x="4657427" y="4077072"/>
            <a:ext cx="543739" cy="523220"/>
          </a:xfrm>
          <a:prstGeom prst="rect">
            <a:avLst/>
          </a:prstGeom>
        </p:spPr>
        <p:txBody>
          <a:bodyPr wrap="none">
            <a:spAutoFit/>
          </a:bodyPr>
          <a:lstStyle/>
          <a:p>
            <a:r>
              <a:rPr lang="en-US" altLang="zh-CN" sz="2800" b="1" i="1" kern="100" dirty="0">
                <a:solidFill>
                  <a:srgbClr val="FF0000"/>
                </a:solidFill>
                <a:latin typeface="Times New Roman" panose="02020603050405020304" pitchFamily="18" charset="0"/>
                <a:ea typeface="Times New Roman"/>
                <a:cs typeface="Times New Roman" panose="02020603050405020304" pitchFamily="18" charset="0"/>
              </a:rPr>
              <a:t>hν</a:t>
            </a:r>
            <a:endParaRPr lang="zh-CN" altLang="en-US" dirty="0">
              <a:latin typeface="Times New Roman" panose="02020603050405020304" pitchFamily="18" charset="0"/>
              <a:cs typeface="Times New Roman" panose="02020603050405020304" pitchFamily="18" charset="0"/>
            </a:endParaRPr>
          </a:p>
        </p:txBody>
      </p:sp>
      <p:sp>
        <p:nvSpPr>
          <p:cNvPr id="10" name="矩形 9"/>
          <p:cNvSpPr/>
          <p:nvPr/>
        </p:nvSpPr>
        <p:spPr>
          <a:xfrm>
            <a:off x="8257827" y="407707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光子</a:t>
            </a:r>
            <a:endParaRPr lang="zh-CN" altLang="en-US" dirty="0"/>
          </a:p>
        </p:txBody>
      </p:sp>
    </p:spTree>
    <p:extLst>
      <p:ext uri="{BB962C8B-B14F-4D97-AF65-F5344CB8AC3E}">
        <p14:creationId xmlns:p14="http://schemas.microsoft.com/office/powerpoint/2010/main" val="65666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4021905"/>
          </a:xfrm>
        </p:spPr>
        <p:txBody>
          <a:bodyPr/>
          <a:lstStyle/>
          <a:p>
            <a:pPr indent="713740" algn="just"/>
            <a:r>
              <a:rPr lang="zh-CN" altLang="zh-CN" b="1" kern="100" dirty="0">
                <a:solidFill>
                  <a:srgbClr val="548DD4"/>
                </a:solidFill>
                <a:latin typeface="Times New Roman"/>
                <a:ea typeface="方正细黑一简体"/>
                <a:cs typeface="Times New Roman"/>
              </a:rPr>
              <a:t>热辐射和黑体辐射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．黑体实际上是不存在的，只是一种理想情况。</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．黑体不一定是黑的，只有当自身辐射的可见光非常微弱时看上去才是黑的；有些可看成黑体的物体由于有较强的辐射，看起来还会很明亮，如炼钢炉口上的小孔。</a:t>
            </a:r>
            <a:endParaRPr lang="zh-CN" altLang="zh-CN" sz="1050" kern="100" dirty="0">
              <a:latin typeface="宋体"/>
              <a:cs typeface="Courier New"/>
            </a:endParaRPr>
          </a:p>
          <a:p>
            <a:endParaRPr lang="zh-CN" altLang="en-US" dirty="0"/>
          </a:p>
        </p:txBody>
      </p:sp>
      <p:pic>
        <p:nvPicPr>
          <p:cNvPr id="6146" name="Picture 2" descr="名师微点.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68995" y="485090"/>
            <a:ext cx="2507513" cy="54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70691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．黑体同其他物体一样也在辐射电磁波，黑体的辐射规律最为简单，黑体辐射强度按波长的分布只与温度有关。</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．一般物体和黑体的热辐射、反射、吸收的特点</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热辐射不一定需要高温，任何温度都能发生热辐射，只是温度低时辐射弱，温度高时辐射强。在一定温度下，不同物体所辐射的光谱的成分有显著不同。</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9487099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553655554"/>
              </p:ext>
            </p:extLst>
          </p:nvPr>
        </p:nvGraphicFramePr>
        <p:xfrm>
          <a:off x="1129035" y="1134904"/>
          <a:ext cx="10153128" cy="4800397"/>
        </p:xfrm>
        <a:graphic>
          <a:graphicData uri="http://schemas.openxmlformats.org/drawingml/2006/table">
            <a:tbl>
              <a:tblPr/>
              <a:tblGrid>
                <a:gridCol w="1656184"/>
                <a:gridCol w="4032448"/>
                <a:gridCol w="4464496"/>
              </a:tblGrid>
              <a:tr h="822902">
                <a:tc>
                  <a:txBody>
                    <a:bodyPr/>
                    <a:lstStyle/>
                    <a:p>
                      <a:pPr algn="ctr">
                        <a:lnSpc>
                          <a:spcPct val="150000"/>
                        </a:lnSpc>
                        <a:spcAft>
                          <a:spcPts val="0"/>
                        </a:spcAft>
                      </a:pPr>
                      <a:r>
                        <a:rPr lang="zh-CN" sz="2800" b="1" kern="100">
                          <a:effectLst/>
                          <a:latin typeface="Times New Roman"/>
                          <a:ea typeface="方正细黑一简体"/>
                          <a:cs typeface="Times New Roman"/>
                        </a:rPr>
                        <a:t>项目</a:t>
                      </a:r>
                      <a:endParaRPr lang="zh-CN" sz="2800" kern="100">
                        <a:effectLst/>
                        <a:latin typeface="宋体"/>
                        <a:cs typeface="Courier New"/>
                      </a:endParaRPr>
                    </a:p>
                  </a:txBody>
                  <a:tcPr marL="44084" marR="4408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a:effectLst/>
                          <a:latin typeface="Times New Roman"/>
                          <a:ea typeface="方正细黑一简体"/>
                          <a:cs typeface="Times New Roman"/>
                        </a:rPr>
                        <a:t>热辐射特点</a:t>
                      </a:r>
                      <a:endParaRPr lang="zh-CN" sz="2800" kern="100">
                        <a:effectLst/>
                        <a:latin typeface="宋体"/>
                        <a:cs typeface="Courier New"/>
                      </a:endParaRPr>
                    </a:p>
                  </a:txBody>
                  <a:tcPr marL="44084" marR="4408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a:effectLst/>
                          <a:latin typeface="Times New Roman"/>
                          <a:ea typeface="方正细黑一简体"/>
                          <a:cs typeface="Times New Roman"/>
                        </a:rPr>
                        <a:t>吸收、反射的特点</a:t>
                      </a:r>
                      <a:endParaRPr lang="zh-CN" sz="2800" kern="100">
                        <a:effectLst/>
                        <a:latin typeface="宋体"/>
                        <a:cs typeface="Courier New"/>
                      </a:endParaRPr>
                    </a:p>
                  </a:txBody>
                  <a:tcPr marL="44084" marR="4408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2057255">
                <a:tc>
                  <a:txBody>
                    <a:bodyPr/>
                    <a:lstStyle/>
                    <a:p>
                      <a:pPr algn="ctr">
                        <a:lnSpc>
                          <a:spcPct val="150000"/>
                        </a:lnSpc>
                        <a:spcAft>
                          <a:spcPts val="0"/>
                        </a:spcAft>
                      </a:pPr>
                      <a:r>
                        <a:rPr lang="zh-CN" sz="2800" b="1" kern="100">
                          <a:effectLst/>
                          <a:latin typeface="Times New Roman"/>
                          <a:ea typeface="方正细黑一简体"/>
                          <a:cs typeface="Times New Roman"/>
                        </a:rPr>
                        <a:t>一般物体</a:t>
                      </a:r>
                      <a:endParaRPr lang="zh-CN" sz="2800" kern="100">
                        <a:effectLst/>
                        <a:latin typeface="宋体"/>
                        <a:cs typeface="Courier New"/>
                      </a:endParaRPr>
                    </a:p>
                  </a:txBody>
                  <a:tcPr marL="44084" marR="4408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Times New Roman"/>
                          <a:ea typeface="方正细黑一简体"/>
                          <a:cs typeface="Times New Roman"/>
                        </a:rPr>
                        <a:t>辐射电磁波的情况与温度有关，与材料的种类、表面状况有关</a:t>
                      </a:r>
                      <a:endParaRPr lang="zh-CN" sz="2800" kern="100" dirty="0">
                        <a:effectLst/>
                        <a:latin typeface="宋体"/>
                        <a:cs typeface="Courier New"/>
                      </a:endParaRPr>
                    </a:p>
                  </a:txBody>
                  <a:tcPr marL="44084" marR="4408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a:effectLst/>
                          <a:latin typeface="Times New Roman"/>
                          <a:ea typeface="方正细黑一简体"/>
                          <a:cs typeface="Times New Roman"/>
                        </a:rPr>
                        <a:t>既吸收又反射，其能力与材料的种类及入射波的波长等因素有关</a:t>
                      </a:r>
                      <a:endParaRPr lang="zh-CN" sz="2800" kern="100">
                        <a:effectLst/>
                        <a:latin typeface="宋体"/>
                        <a:cs typeface="Courier New"/>
                      </a:endParaRPr>
                    </a:p>
                  </a:txBody>
                  <a:tcPr marL="44084" marR="4408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645804">
                <a:tc>
                  <a:txBody>
                    <a:bodyPr/>
                    <a:lstStyle/>
                    <a:p>
                      <a:pPr algn="ctr">
                        <a:lnSpc>
                          <a:spcPct val="150000"/>
                        </a:lnSpc>
                        <a:spcAft>
                          <a:spcPts val="0"/>
                        </a:spcAft>
                      </a:pPr>
                      <a:r>
                        <a:rPr lang="zh-CN" sz="2800" b="1" kern="100">
                          <a:effectLst/>
                          <a:latin typeface="Times New Roman"/>
                          <a:ea typeface="方正细黑一简体"/>
                          <a:cs typeface="Times New Roman"/>
                        </a:rPr>
                        <a:t>黑体</a:t>
                      </a:r>
                      <a:endParaRPr lang="zh-CN" sz="2800" kern="100">
                        <a:effectLst/>
                        <a:latin typeface="宋体"/>
                        <a:cs typeface="Courier New"/>
                      </a:endParaRPr>
                    </a:p>
                  </a:txBody>
                  <a:tcPr marL="44084" marR="4408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a:effectLst/>
                          <a:latin typeface="Times New Roman"/>
                          <a:ea typeface="方正细黑一简体"/>
                          <a:cs typeface="Times New Roman"/>
                        </a:rPr>
                        <a:t>辐射电磁波的强度按波长的分布只与黑体的温度有关</a:t>
                      </a:r>
                      <a:endParaRPr lang="zh-CN" sz="2800" kern="100">
                        <a:effectLst/>
                        <a:latin typeface="宋体"/>
                        <a:cs typeface="Courier New"/>
                      </a:endParaRPr>
                    </a:p>
                  </a:txBody>
                  <a:tcPr marL="44084" marR="4408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Times New Roman"/>
                          <a:ea typeface="方正细黑一简体"/>
                          <a:cs typeface="Times New Roman"/>
                        </a:rPr>
                        <a:t>完全吸收各种入射电磁波，不反射</a:t>
                      </a:r>
                      <a:endParaRPr lang="zh-CN" sz="2800" kern="100" dirty="0">
                        <a:effectLst/>
                        <a:latin typeface="宋体"/>
                        <a:cs typeface="Courier New"/>
                      </a:endParaRPr>
                    </a:p>
                  </a:txBody>
                  <a:tcPr marL="44084" marR="44084"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94003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．判断下列说法是否正确。</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一切物体都在辐射电磁波。</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一般物体辐射电磁波的情况只与温度有关。</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黑体能够完全吸收入射的各种波长的电磁波。</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
        <p:nvSpPr>
          <p:cNvPr id="3" name="流程图: 离页连接符 2"/>
          <p:cNvSpPr/>
          <p:nvPr/>
        </p:nvSpPr>
        <p:spPr>
          <a:xfrm>
            <a:off x="4225379" y="3508"/>
            <a:ext cx="2952328"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865339" y="-27384"/>
            <a:ext cx="2949205" cy="664028"/>
          </a:xfrm>
          <a:prstGeom prst="rect">
            <a:avLst/>
          </a:prstGeom>
        </p:spPr>
        <p:txBody>
          <a:bodyPr wrap="none">
            <a:spAutoFit/>
          </a:bodyPr>
          <a:lstStyle/>
          <a:p>
            <a:pPr indent="713740" algn="ctr">
              <a:lnSpc>
                <a:spcPct val="150000"/>
              </a:lnSpc>
              <a:spcAft>
                <a:spcPts val="0"/>
              </a:spcAft>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全方位练明</a:t>
            </a:r>
            <a:r>
              <a:rPr lang="en-US" altLang="zh-CN" sz="2800" b="1" kern="100" dirty="0">
                <a:solidFill>
                  <a:srgbClr val="7030A0"/>
                </a:solidFill>
                <a:latin typeface="Times New Roman"/>
                <a:ea typeface="方正细黑一简体"/>
                <a:cs typeface="Courier New"/>
              </a:rPr>
              <a:t>]</a:t>
            </a:r>
            <a:endParaRPr lang="zh-CN" altLang="zh-CN" sz="1050" kern="100" dirty="0">
              <a:effectLst/>
              <a:latin typeface="宋体"/>
              <a:cs typeface="Courier New"/>
            </a:endParaRPr>
          </a:p>
        </p:txBody>
      </p:sp>
      <p:sp>
        <p:nvSpPr>
          <p:cNvPr id="6" name="矩形 5"/>
          <p:cNvSpPr/>
          <p:nvPr/>
        </p:nvSpPr>
        <p:spPr>
          <a:xfrm>
            <a:off x="6288506" y="1988840"/>
            <a:ext cx="381836"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8" name="矩形 7"/>
          <p:cNvSpPr/>
          <p:nvPr/>
        </p:nvSpPr>
        <p:spPr>
          <a:xfrm>
            <a:off x="8761883" y="2780928"/>
            <a:ext cx="545342"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9" name="矩形 8"/>
          <p:cNvSpPr/>
          <p:nvPr/>
        </p:nvSpPr>
        <p:spPr>
          <a:xfrm>
            <a:off x="9193931" y="3429000"/>
            <a:ext cx="381836"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Tree>
    <p:extLst>
      <p:ext uri="{BB962C8B-B14F-4D97-AF65-F5344CB8AC3E}">
        <p14:creationId xmlns:p14="http://schemas.microsoft.com/office/powerpoint/2010/main" val="382610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51311"/>
            <a:ext cx="10975658" cy="3373833"/>
          </a:xfrm>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548DD4"/>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多选</a:t>
            </a:r>
            <a:r>
              <a:rPr lang="en-US" altLang="zh-CN" b="1" kern="100" dirty="0">
                <a:solidFill>
                  <a:srgbClr val="548DD4"/>
                </a:solidFill>
                <a:latin typeface="Times New Roman"/>
                <a:ea typeface="方正细黑一简体"/>
                <a:cs typeface="Courier New"/>
              </a:rPr>
              <a:t>)</a:t>
            </a:r>
            <a:r>
              <a:rPr lang="zh-CN" altLang="zh-CN" b="1" kern="100" dirty="0">
                <a:latin typeface="Times New Roman"/>
                <a:ea typeface="方正细黑一简体"/>
                <a:cs typeface="Times New Roman"/>
              </a:rPr>
              <a:t>关于对黑体的认识，下列说法正确的是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．黑体只吸收电磁波，不反射电磁波，看上去是黑的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．黑体辐射电磁波的强度按波长的分布只与温度有关，与材料的种类及表面状况无关</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7090513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．黑体辐射电磁波的强度按波长的分布除与温度有关外，还与材料的种类及表面状况有关</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．如果在一个空腔壁上开一个很小的孔，射入小孔的电磁波在空腔内表面经多次反射和吸收，最终不能从空腔射出，这个空腔就成了一个黑体</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114643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黑</a:t>
            </a:r>
            <a:r>
              <a:rPr lang="zh-CN" altLang="zh-CN" b="1" kern="100" dirty="0">
                <a:latin typeface="Times New Roman"/>
                <a:ea typeface="方正细黑一简体"/>
                <a:cs typeface="Times New Roman"/>
              </a:rPr>
              <a:t>体能完全吸收入射到其表面的电磁辐射，并且不会有任何的反射与透射，但不一定是黑色的，故</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错误；黑体辐射电磁波的强度按波长的分布只与温度有关，与材料种类及表面状况无关，故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正确；如果在一个空腔壁上开一个很小的孔，射入小孔的电磁波在空腔内表面经多次反射和吸收，最终不能从空腔射出，就相当于吸收了所有电磁波，因此这个空腔成了一个黑体，故</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74723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672"/>
            <a:ext cx="10975658" cy="5760639"/>
          </a:xfrm>
        </p:spPr>
        <p:txBody>
          <a:bodyPr>
            <a:normAutofit/>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．关于能量量子化，下列说法正确的是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．能量子假设最早是由爱因斯坦提出的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．微观粒子的能量是不连续的，只能是某一最小能量值的整数倍</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．电磁波的波长越长，其能量子越大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．能量子假说与宏观世界中对能量的认识相矛盾，因而它一定是错误的观点</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469617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B</a:t>
            </a:r>
            <a:r>
              <a:rPr lang="zh-CN" altLang="zh-CN" b="1" kern="100" dirty="0">
                <a:latin typeface="Times New Roman"/>
                <a:ea typeface="方正细黑一简体"/>
                <a:cs typeface="Times New Roman"/>
              </a:rPr>
              <a:t>　</a:t>
            </a:r>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263902109"/>
              </p:ext>
            </p:extLst>
          </p:nvPr>
        </p:nvGraphicFramePr>
        <p:xfrm>
          <a:off x="696987" y="1916832"/>
          <a:ext cx="10490200" cy="4249737"/>
        </p:xfrm>
        <a:graphic>
          <a:graphicData uri="http://schemas.openxmlformats.org/presentationml/2006/ole">
            <mc:AlternateContent xmlns:mc="http://schemas.openxmlformats.org/markup-compatibility/2006">
              <mc:Choice xmlns:v="urn:schemas-microsoft-com:vml" Requires="v">
                <p:oleObj spid="_x0000_s6150" name="文档" r:id="rId3" imgW="10490941" imgH="4249404" progId="Word.Document.12">
                  <p:embed/>
                </p:oleObj>
              </mc:Choice>
              <mc:Fallback>
                <p:oleObj name="文档" r:id="rId3" imgW="10490941" imgH="4249404" progId="Word.Document.12">
                  <p:embed/>
                  <p:pic>
                    <p:nvPicPr>
                      <p:cNvPr id="0" name=""/>
                      <p:cNvPicPr/>
                      <p:nvPr/>
                    </p:nvPicPr>
                    <p:blipFill>
                      <a:blip r:embed="rId4"/>
                      <a:stretch>
                        <a:fillRect/>
                      </a:stretch>
                    </p:blipFill>
                    <p:spPr>
                      <a:xfrm>
                        <a:off x="696987" y="1916832"/>
                        <a:ext cx="10490200" cy="4249737"/>
                      </a:xfrm>
                      <a:prstGeom prst="rect">
                        <a:avLst/>
                      </a:prstGeom>
                    </p:spPr>
                  </p:pic>
                </p:oleObj>
              </mc:Fallback>
            </mc:AlternateContent>
          </a:graphicData>
        </a:graphic>
      </p:graphicFrame>
    </p:spTree>
    <p:extLst>
      <p:ext uri="{BB962C8B-B14F-4D97-AF65-F5344CB8AC3E}">
        <p14:creationId xmlns:p14="http://schemas.microsoft.com/office/powerpoint/2010/main" val="70122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04</a:t>
              </a:r>
            </a:p>
          </p:txBody>
        </p:sp>
      </p:grpSp>
      <p:sp>
        <p:nvSpPr>
          <p:cNvPr id="24" name="TextBox 23"/>
          <p:cNvSpPr txBox="1"/>
          <p:nvPr/>
        </p:nvSpPr>
        <p:spPr>
          <a:xfrm>
            <a:off x="3649315" y="2802898"/>
            <a:ext cx="7848872"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逐点清</a:t>
            </a:r>
            <a:r>
              <a:rPr lang="en-US" altLang="zh-CN"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四</a:t>
            </a:r>
            <a:r>
              <a:rPr lang="en-US" altLang="zh-CN"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　能级</a:t>
            </a:r>
          </a:p>
        </p:txBody>
      </p:sp>
    </p:spTree>
    <p:extLst>
      <p:ext uri="{BB962C8B-B14F-4D97-AF65-F5344CB8AC3E}">
        <p14:creationId xmlns:p14="http://schemas.microsoft.com/office/powerpoint/2010/main" val="263366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endParaRPr lang="en-US" altLang="zh-CN" b="1" kern="100" dirty="0" smtClean="0">
              <a:solidFill>
                <a:srgbClr val="548DD4"/>
              </a:solidFill>
              <a:latin typeface="Times New Roman"/>
              <a:ea typeface="方正细黑一简体"/>
              <a:cs typeface="Courier New"/>
            </a:endParaRPr>
          </a:p>
          <a:p>
            <a:pPr indent="713740" algn="just"/>
            <a:r>
              <a:rPr lang="en-US" altLang="zh-CN" b="1" kern="100" dirty="0" smtClean="0">
                <a:solidFill>
                  <a:srgbClr val="548DD4"/>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定义</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原子的能量</a:t>
            </a:r>
            <a:r>
              <a:rPr lang="zh-CN" altLang="zh-CN" b="1" kern="100" dirty="0" smtClean="0">
                <a:latin typeface="Times New Roman"/>
                <a:ea typeface="方正细黑一简体"/>
                <a:cs typeface="Times New Roman"/>
              </a:rPr>
              <a:t>是</a:t>
            </a:r>
            <a:r>
              <a:rPr lang="en-US" altLang="zh-CN" b="1" kern="100" dirty="0" smtClean="0">
                <a:latin typeface="Times New Roman"/>
                <a:ea typeface="方正细黑一简体"/>
                <a:cs typeface="Times New Roman"/>
              </a:rPr>
              <a:t>________</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，这</a:t>
            </a:r>
            <a:r>
              <a:rPr lang="zh-CN" altLang="zh-CN" b="1" kern="100" dirty="0" smtClean="0">
                <a:latin typeface="Times New Roman"/>
                <a:ea typeface="方正细黑一简体"/>
                <a:cs typeface="Times New Roman"/>
              </a:rPr>
              <a:t>些</a:t>
            </a:r>
            <a:r>
              <a:rPr lang="en-US" altLang="zh-CN" b="1" kern="100" dirty="0" smtClean="0">
                <a:latin typeface="Times New Roman"/>
                <a:ea typeface="方正细黑一简体"/>
                <a:cs typeface="Times New Roman"/>
              </a:rPr>
              <a:t>_______</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能量值叫作能级。</a:t>
            </a:r>
            <a:endParaRPr lang="zh-CN" altLang="zh-CN" sz="1050" kern="100" dirty="0">
              <a:latin typeface="宋体"/>
              <a:cs typeface="Courier New"/>
            </a:endParaRPr>
          </a:p>
          <a:p>
            <a:pPr indent="713740" algn="just"/>
            <a:r>
              <a:rPr lang="en-US" altLang="zh-CN" b="1" kern="100" dirty="0">
                <a:solidFill>
                  <a:srgbClr val="548DD4"/>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原子的稳定性</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原子处于能量最低的状态时最稳定，原子处于能量较高的状态时不稳定，会自发地向能量较低的能级跃迁，放</a:t>
            </a:r>
            <a:r>
              <a:rPr lang="zh-CN" altLang="zh-CN" b="1" kern="100" dirty="0" smtClean="0">
                <a:latin typeface="Times New Roman"/>
                <a:ea typeface="方正细黑一简体"/>
                <a:cs typeface="Times New Roman"/>
              </a:rPr>
              <a:t>出</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7" name="矩形 6"/>
          <p:cNvSpPr/>
          <p:nvPr/>
        </p:nvSpPr>
        <p:spPr>
          <a:xfrm>
            <a:off x="3721323" y="263103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量子化</a:t>
            </a:r>
            <a:endParaRPr lang="zh-CN" altLang="en-US" dirty="0"/>
          </a:p>
        </p:txBody>
      </p:sp>
      <p:sp>
        <p:nvSpPr>
          <p:cNvPr id="9" name="矩形 8"/>
          <p:cNvSpPr/>
          <p:nvPr/>
        </p:nvSpPr>
        <p:spPr>
          <a:xfrm>
            <a:off x="6457627" y="2644170"/>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量子化</a:t>
            </a:r>
            <a:endParaRPr lang="zh-CN" altLang="en-US" dirty="0"/>
          </a:p>
        </p:txBody>
      </p:sp>
      <p:sp>
        <p:nvSpPr>
          <p:cNvPr id="11" name="矩形 10"/>
          <p:cNvSpPr/>
          <p:nvPr/>
        </p:nvSpPr>
        <p:spPr>
          <a:xfrm>
            <a:off x="8257827" y="472514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光子</a:t>
            </a:r>
            <a:endParaRPr lang="zh-CN" altLang="en-US" dirty="0"/>
          </a:p>
        </p:txBody>
      </p:sp>
      <p:sp>
        <p:nvSpPr>
          <p:cNvPr id="6" name="流程图: 离页连接符 5"/>
          <p:cNvSpPr/>
          <p:nvPr/>
        </p:nvSpPr>
        <p:spPr>
          <a:xfrm>
            <a:off x="4801443" y="644541"/>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153370" y="613649"/>
            <a:ext cx="2949204" cy="943143"/>
          </a:xfrm>
          <a:prstGeom prst="rect">
            <a:avLst/>
          </a:prstGeom>
        </p:spPr>
        <p:txBody>
          <a:bodyPr wrap="none">
            <a:spAutoFit/>
          </a:bodyPr>
          <a:lstStyle/>
          <a:p>
            <a:pPr indent="713740" algn="ctr">
              <a:lnSpc>
                <a:spcPct val="150000"/>
              </a:lnSpc>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多维度理解</a:t>
            </a:r>
            <a:r>
              <a:rPr lang="en-US" altLang="zh-CN" sz="2800"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ctr">
              <a:lnSpc>
                <a:spcPct val="150000"/>
              </a:lnSpc>
              <a:spcAft>
                <a:spcPts val="0"/>
              </a:spcAft>
            </a:pPr>
            <a:endParaRPr lang="zh-CN" altLang="zh-CN" sz="1050" kern="100" dirty="0">
              <a:effectLst/>
              <a:latin typeface="宋体"/>
              <a:cs typeface="Courier New"/>
            </a:endParaRPr>
          </a:p>
        </p:txBody>
      </p:sp>
    </p:spTree>
    <p:extLst>
      <p:ext uri="{BB962C8B-B14F-4D97-AF65-F5344CB8AC3E}">
        <p14:creationId xmlns:p14="http://schemas.microsoft.com/office/powerpoint/2010/main" val="14000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solidFill>
                  <a:srgbClr val="548DD4"/>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能级跃迁规律</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原子从高能态向低能态跃迁时放出的光子的能量</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前</a:t>
            </a:r>
            <a:r>
              <a:rPr lang="zh-CN" altLang="zh-CN" b="1" kern="100" dirty="0">
                <a:latin typeface="Times New Roman"/>
                <a:ea typeface="方正细黑一简体"/>
                <a:cs typeface="Times New Roman"/>
              </a:rPr>
              <a:t>后两个能级之差。</a:t>
            </a:r>
            <a:endParaRPr lang="zh-CN" altLang="zh-CN" sz="1050" kern="100" dirty="0">
              <a:latin typeface="宋体"/>
              <a:cs typeface="Courier New"/>
            </a:endParaRPr>
          </a:p>
          <a:p>
            <a:pPr indent="713740" algn="just"/>
            <a:r>
              <a:rPr lang="en-US" altLang="zh-CN" b="1" kern="100" dirty="0">
                <a:solidFill>
                  <a:srgbClr val="548DD4"/>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原子的发射光谱的特征</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原子的能级是分立的，放出的光子的能量也是分立的，因此原子的发射光谱只有一</a:t>
            </a:r>
            <a:r>
              <a:rPr lang="zh-CN" altLang="zh-CN" b="1" kern="100" dirty="0" smtClean="0">
                <a:latin typeface="Times New Roman"/>
                <a:ea typeface="方正细黑一简体"/>
                <a:cs typeface="Times New Roman"/>
              </a:rPr>
              <a:t>些</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亮线。</a:t>
            </a:r>
            <a:endParaRPr lang="zh-CN" altLang="zh-CN" sz="1050" kern="100" dirty="0">
              <a:latin typeface="宋体"/>
              <a:cs typeface="Courier New"/>
            </a:endParaRPr>
          </a:p>
          <a:p>
            <a:endParaRPr lang="zh-CN" altLang="en-US" dirty="0"/>
          </a:p>
        </p:txBody>
      </p:sp>
      <p:sp>
        <p:nvSpPr>
          <p:cNvPr id="4" name="矩形 3"/>
          <p:cNvSpPr/>
          <p:nvPr/>
        </p:nvSpPr>
        <p:spPr>
          <a:xfrm>
            <a:off x="9481963" y="198884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等于</a:t>
            </a:r>
            <a:endParaRPr lang="zh-CN" altLang="en-US" dirty="0"/>
          </a:p>
        </p:txBody>
      </p:sp>
      <p:sp>
        <p:nvSpPr>
          <p:cNvPr id="6" name="矩形 5"/>
          <p:cNvSpPr/>
          <p:nvPr/>
        </p:nvSpPr>
        <p:spPr>
          <a:xfrm>
            <a:off x="3937347" y="465313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分立</a:t>
            </a:r>
            <a:endParaRPr lang="zh-CN" altLang="en-US" dirty="0"/>
          </a:p>
        </p:txBody>
      </p:sp>
    </p:spTree>
    <p:extLst>
      <p:ext uri="{BB962C8B-B14F-4D97-AF65-F5344CB8AC3E}">
        <p14:creationId xmlns:p14="http://schemas.microsoft.com/office/powerpoint/2010/main" val="485916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95327"/>
            <a:ext cx="10975658" cy="3229817"/>
          </a:xfrm>
        </p:spPr>
        <p:txBody>
          <a:bodyPr/>
          <a:lstStyle/>
          <a:p>
            <a:pPr indent="713740" algn="just"/>
            <a:r>
              <a:rPr lang="zh-CN" altLang="zh-CN" b="1" kern="100" dirty="0">
                <a:solidFill>
                  <a:srgbClr val="548DD4"/>
                </a:solidFill>
                <a:latin typeface="Times New Roman"/>
                <a:ea typeface="方正细黑一简体"/>
                <a:cs typeface="Times New Roman"/>
              </a:rPr>
              <a:t>能级之间的跃迁</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处于低能级的原子受到高速运动的电子的撞击，有可能跃迁到较高的能量状态，处于高能级的原子是不稳定的，会自发地向能量较低的能级跃迁，放出光子。</a:t>
            </a:r>
            <a:endParaRPr lang="zh-CN" altLang="zh-CN" sz="1050" kern="100" dirty="0">
              <a:latin typeface="宋体"/>
              <a:cs typeface="Courier New"/>
            </a:endParaRPr>
          </a:p>
          <a:p>
            <a:endParaRPr lang="zh-CN" altLang="en-US" dirty="0"/>
          </a:p>
        </p:txBody>
      </p:sp>
      <p:pic>
        <p:nvPicPr>
          <p:cNvPr id="10242" name="Picture 2" descr="名师微点.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41003" y="476672"/>
            <a:ext cx="3494761"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7345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．判断下列说法是否正确。</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原子不能从低能级向高能级跃迁。</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原子吸收光子后从低能级向高能级跃迁，放出光子后从较高能级跃迁到较低能级。</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原子跃迁时无论是吸收光子还是放出光子，光子的能量都等于始、末两个能级的能量差的绝对值。</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
        <p:nvSpPr>
          <p:cNvPr id="3" name="流程图: 离页连接符 2"/>
          <p:cNvSpPr/>
          <p:nvPr/>
        </p:nvSpPr>
        <p:spPr>
          <a:xfrm>
            <a:off x="4225379" y="3508"/>
            <a:ext cx="2952328"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865339" y="-27384"/>
            <a:ext cx="2949205" cy="664028"/>
          </a:xfrm>
          <a:prstGeom prst="rect">
            <a:avLst/>
          </a:prstGeom>
        </p:spPr>
        <p:txBody>
          <a:bodyPr wrap="none">
            <a:spAutoFit/>
          </a:bodyPr>
          <a:lstStyle/>
          <a:p>
            <a:pPr indent="713740" algn="ctr">
              <a:lnSpc>
                <a:spcPct val="150000"/>
              </a:lnSpc>
              <a:spcAft>
                <a:spcPts val="0"/>
              </a:spcAft>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全方位练明</a:t>
            </a:r>
            <a:r>
              <a:rPr lang="en-US" altLang="zh-CN" sz="2800" b="1" kern="100" dirty="0">
                <a:solidFill>
                  <a:srgbClr val="7030A0"/>
                </a:solidFill>
                <a:latin typeface="Times New Roman"/>
                <a:ea typeface="方正细黑一简体"/>
                <a:cs typeface="Courier New"/>
              </a:rPr>
              <a:t>]</a:t>
            </a:r>
            <a:endParaRPr lang="zh-CN" altLang="zh-CN" sz="1050" kern="100" dirty="0">
              <a:effectLst/>
              <a:latin typeface="宋体"/>
              <a:cs typeface="Courier New"/>
            </a:endParaRPr>
          </a:p>
        </p:txBody>
      </p:sp>
      <p:sp>
        <p:nvSpPr>
          <p:cNvPr id="6" name="矩形 5"/>
          <p:cNvSpPr/>
          <p:nvPr/>
        </p:nvSpPr>
        <p:spPr>
          <a:xfrm>
            <a:off x="7321723" y="2060848"/>
            <a:ext cx="545342"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8" name="矩形 7"/>
          <p:cNvSpPr/>
          <p:nvPr/>
        </p:nvSpPr>
        <p:spPr>
          <a:xfrm>
            <a:off x="4200651" y="3356992"/>
            <a:ext cx="381836"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9" name="矩形 8"/>
          <p:cNvSpPr/>
          <p:nvPr/>
        </p:nvSpPr>
        <p:spPr>
          <a:xfrm>
            <a:off x="6623626" y="4725144"/>
            <a:ext cx="381836"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Tree>
    <p:extLst>
      <p:ext uri="{BB962C8B-B14F-4D97-AF65-F5344CB8AC3E}">
        <p14:creationId xmlns:p14="http://schemas.microsoft.com/office/powerpoint/2010/main" val="1957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476672"/>
            <a:ext cx="10975658" cy="5832650"/>
          </a:xfrm>
        </p:spPr>
        <p:txBody>
          <a:bodyPr>
            <a:normAutofit/>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548DD4"/>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多选</a:t>
            </a:r>
            <a:r>
              <a:rPr lang="en-US" altLang="zh-CN" b="1" kern="100" dirty="0">
                <a:solidFill>
                  <a:srgbClr val="548DD4"/>
                </a:solidFill>
                <a:latin typeface="Times New Roman"/>
                <a:ea typeface="方正细黑一简体"/>
                <a:cs typeface="Courier New"/>
              </a:rPr>
              <a:t>)</a:t>
            </a:r>
            <a:r>
              <a:rPr lang="zh-CN" altLang="zh-CN" b="1" kern="100" dirty="0">
                <a:latin typeface="Times New Roman"/>
                <a:ea typeface="方正细黑一简体"/>
                <a:cs typeface="Times New Roman"/>
              </a:rPr>
              <a:t>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．原子的能量是连续的，原子的能量从某一能量值变为另一能量值，可以连续变化</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．原子从低能级向高能级跃迁时放出光子</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．原子从高能级向低能级跃迁时放出光子，且光子的能量等于前后两个能级之差</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．由于能级的存在，原子放出的光子的能量是分立的，所以原子的发射光谱只有一些分立的亮线</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768194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原</a:t>
            </a:r>
            <a:r>
              <a:rPr lang="zh-CN" altLang="zh-CN" b="1" kern="100" dirty="0">
                <a:latin typeface="Times New Roman"/>
                <a:ea typeface="方正细黑一简体"/>
                <a:cs typeface="Times New Roman"/>
              </a:rPr>
              <a:t>子的能量是量子化的，原子从高能级向低能级跃迁时向外放出光子，光子的能量</a:t>
            </a:r>
            <a:r>
              <a:rPr lang="en-US" altLang="zh-CN" b="1" i="1" kern="100" dirty="0">
                <a:latin typeface="Times New Roman"/>
                <a:ea typeface="方正细黑一简体"/>
                <a:cs typeface="Courier New"/>
              </a:rPr>
              <a:t>hν</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baseline="-25000" dirty="0">
                <a:latin typeface="Times New Roman"/>
                <a:ea typeface="方正细黑一简体"/>
                <a:cs typeface="Times New Roman"/>
              </a:rPr>
              <a:t>初</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baseline="-25000" dirty="0">
                <a:latin typeface="Times New Roman"/>
                <a:ea typeface="方正细黑一简体"/>
                <a:cs typeface="Times New Roman"/>
              </a:rPr>
              <a:t>末</a:t>
            </a:r>
            <a:r>
              <a:rPr lang="zh-CN" altLang="zh-CN" b="1" kern="100" dirty="0">
                <a:latin typeface="Times New Roman"/>
                <a:ea typeface="方正细黑一简体"/>
                <a:cs typeface="Times New Roman"/>
              </a:rPr>
              <a:t>，由于原子的能级是分立的，放出的光子的能量也是分立的，所以原子的发射光谱只有一些分立的亮线，故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8401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664"/>
            <a:ext cx="10975658" cy="5472607"/>
          </a:xfrm>
        </p:spPr>
        <p:txBody>
          <a:bodyPr>
            <a:normAutofit lnSpcReduction="10000"/>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548DD4"/>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多选</a:t>
            </a:r>
            <a:r>
              <a:rPr lang="en-US" altLang="zh-CN" b="1" kern="100" dirty="0">
                <a:solidFill>
                  <a:srgbClr val="548DD4"/>
                </a:solidFill>
                <a:latin typeface="Times New Roman"/>
                <a:ea typeface="方正细黑一简体"/>
                <a:cs typeface="Courier New"/>
              </a:rPr>
              <a:t>)</a:t>
            </a:r>
            <a:r>
              <a:rPr lang="zh-CN" altLang="zh-CN" b="1" kern="100" dirty="0">
                <a:latin typeface="Times New Roman"/>
                <a:ea typeface="方正细黑一简体"/>
                <a:cs typeface="Times New Roman"/>
              </a:rPr>
              <a:t>下列关于氢原子光谱和能级的说法正确的是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．氢原子光谱中的亮线是由于氢原子从高能级向低能级跃迁时释放出光子形成的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．氢原子光谱不是连续的，是一些分立的亮线，说明了氢原子的能级是量子化的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．原子能量越高原子越稳定</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．原子从高能态向低能态跃迁会放出光子，光子能量等于两个能级之差</a:t>
            </a:r>
            <a:endParaRPr lang="zh-CN" altLang="zh-CN" sz="1050" kern="100" dirty="0">
              <a:effectLst/>
              <a:latin typeface="宋体"/>
              <a:cs typeface="Courier New"/>
            </a:endParaRPr>
          </a:p>
        </p:txBody>
      </p:sp>
    </p:spTree>
    <p:extLst>
      <p:ext uri="{BB962C8B-B14F-4D97-AF65-F5344CB8AC3E}">
        <p14:creationId xmlns:p14="http://schemas.microsoft.com/office/powerpoint/2010/main" val="24137038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ABD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原</a:t>
            </a:r>
            <a:r>
              <a:rPr lang="zh-CN" altLang="zh-CN" b="1" kern="100" dirty="0">
                <a:latin typeface="Times New Roman"/>
                <a:ea typeface="方正细黑一简体"/>
                <a:cs typeface="Times New Roman"/>
              </a:rPr>
              <a:t>子处于能量越低的状态越稳定，</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663607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05</a:t>
              </a:r>
            </a:p>
          </p:txBody>
        </p:sp>
      </p:grpSp>
      <p:sp>
        <p:nvSpPr>
          <p:cNvPr id="24" name="TextBox 23"/>
          <p:cNvSpPr txBox="1"/>
          <p:nvPr/>
        </p:nvSpPr>
        <p:spPr>
          <a:xfrm>
            <a:off x="5685907" y="2802898"/>
            <a:ext cx="4588144"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课时跟踪检测</a:t>
            </a:r>
          </a:p>
        </p:txBody>
      </p:sp>
    </p:spTree>
    <p:extLst>
      <p:ext uri="{BB962C8B-B14F-4D97-AF65-F5344CB8AC3E}">
        <p14:creationId xmlns:p14="http://schemas.microsoft.com/office/powerpoint/2010/main" val="178755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a:t>
            </a:r>
          </a:p>
        </p:txBody>
      </p:sp>
      <p:sp>
        <p:nvSpPr>
          <p:cNvPr id="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1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1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1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1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17"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 name="内容占位符 2"/>
          <p:cNvSpPr>
            <a:spLocks noGrp="1"/>
          </p:cNvSpPr>
          <p:nvPr>
            <p:ph idx="1"/>
          </p:nvPr>
        </p:nvSpPr>
        <p:spPr>
          <a:xfrm>
            <a:off x="609759" y="836712"/>
            <a:ext cx="10975658" cy="5390057"/>
          </a:xfrm>
        </p:spPr>
        <p:txBody>
          <a:bodyPr>
            <a:normAutofit lnSpcReduction="10000"/>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月学考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下列说法不正确的是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．光是一种电磁波</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．电磁波是一种物质</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．爱因斯坦提出了相对论时空观</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．麦克斯韦用实验证实了电磁波的存</a:t>
            </a:r>
            <a:r>
              <a:rPr lang="zh-CN" altLang="zh-CN" b="1" kern="100" dirty="0" smtClean="0">
                <a:latin typeface="Times New Roman"/>
                <a:ea typeface="方正细黑一简体"/>
                <a:cs typeface="Times New Roman"/>
              </a:rPr>
              <a:t>在</a:t>
            </a:r>
            <a:endParaRPr lang="en-US" altLang="zh-CN" b="1" kern="100" dirty="0" smtClean="0">
              <a:latin typeface="Times New Roman"/>
              <a:ea typeface="方正细黑一简体"/>
              <a:cs typeface="Times New Roman"/>
            </a:endParaRPr>
          </a:p>
          <a:p>
            <a:pPr indent="713740" algn="just"/>
            <a:r>
              <a:rPr lang="zh-CN" altLang="zh-CN" b="1" kern="100" dirty="0">
                <a:solidFill>
                  <a:srgbClr val="FF0000"/>
                </a:solidFill>
                <a:latin typeface="Times New Roman"/>
                <a:ea typeface="方正细黑一简体"/>
                <a:cs typeface="Times New Roman"/>
              </a:rPr>
              <a:t>答案：</a:t>
            </a:r>
            <a:r>
              <a:rPr lang="en-US" altLang="zh-CN" b="1" kern="100" dirty="0">
                <a:solidFill>
                  <a:prstClr val="black"/>
                </a:solidFill>
                <a:latin typeface="Times New Roman"/>
                <a:ea typeface="方正细黑一简体"/>
                <a:cs typeface="Courier New"/>
              </a:rPr>
              <a:t>D</a:t>
            </a:r>
            <a:r>
              <a:rPr lang="zh-CN" altLang="zh-CN" b="1" kern="100" dirty="0">
                <a:solidFill>
                  <a:prstClr val="black"/>
                </a:solidFill>
                <a:latin typeface="Times New Roman"/>
                <a:ea typeface="方正细黑一简体"/>
                <a:cs typeface="Times New Roman"/>
              </a:rPr>
              <a:t>　</a:t>
            </a:r>
            <a:endParaRPr lang="en-US" altLang="zh-CN" sz="1050" b="1" kern="100" dirty="0">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解析：</a:t>
            </a:r>
            <a:r>
              <a:rPr lang="zh-CN" altLang="zh-CN" b="1" kern="100" dirty="0" smtClean="0">
                <a:latin typeface="Times New Roman"/>
                <a:ea typeface="方正细黑一简体"/>
                <a:cs typeface="Times New Roman"/>
              </a:rPr>
              <a:t>赫</a:t>
            </a:r>
            <a:r>
              <a:rPr lang="zh-CN" altLang="zh-CN" b="1" kern="100" dirty="0">
                <a:latin typeface="Times New Roman"/>
                <a:ea typeface="方正细黑一简体"/>
                <a:cs typeface="Times New Roman"/>
              </a:rPr>
              <a:t>兹用实验证实了电磁波的存在，其余选项表述正确，故选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72249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arn(inVertical)">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arn(inVertical)">
                                      <p:cBhvr>
                                        <p:cTn id="1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关于电磁波，下列说法中正确的是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．只要电场或磁场发生变化，就能产生电磁波</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．麦克斯韦首先预言了电磁波的存在，赫兹最先用实验证实了电磁波的存在</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．电磁波和机械波都依赖于介质才能传播</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．电磁波具有能量，电磁波的传播是伴随着能量向外传递的</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7401748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7"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要</a:t>
            </a:r>
            <a:r>
              <a:rPr lang="zh-CN" altLang="zh-CN" b="1" kern="100" dirty="0">
                <a:latin typeface="Times New Roman"/>
                <a:ea typeface="方正细黑一简体"/>
                <a:cs typeface="Times New Roman"/>
              </a:rPr>
              <a:t>想产生电磁波，变化的电场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或磁场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产生的磁场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或电场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必须是周期性变化的，</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错误；麦克斯韦首先预言了电磁波的存在，赫兹最先用实验证实了电磁波的存在，选项</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正确；电磁波可以在真空中传播，选项</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错误；电磁波具有能量，电磁波的传播过程也就是能量的传播过程，</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3646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animEffect transition="in" filter="barn(inVertical)">
                                      <p:cBhvr>
                                        <p:cTn id="7" dur="500"/>
                                        <p:tgtEl>
                                          <p:spTgt spid="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 name="内容占位符 1"/>
          <p:cNvSpPr>
            <a:spLocks noGrp="1"/>
          </p:cNvSpPr>
          <p:nvPr>
            <p:ph idx="1"/>
          </p:nvPr>
        </p:nvSpPr>
        <p:spPr>
          <a:xfrm>
            <a:off x="609759" y="692696"/>
            <a:ext cx="10975658" cy="5616623"/>
          </a:xfrm>
        </p:spPr>
        <p:txBody>
          <a:bodyPr>
            <a:normAutofit/>
          </a:bodyPr>
          <a:lstStyle/>
          <a:p>
            <a:pPr indent="713740" algn="just"/>
            <a:r>
              <a:rPr lang="en-US" altLang="zh-CN" b="1" kern="100" dirty="0">
                <a:latin typeface="Times New Roman"/>
                <a:ea typeface="方正细黑一简体"/>
                <a:cs typeface="Courier New"/>
              </a:rPr>
              <a:t>3.</a:t>
            </a:r>
            <a:r>
              <a:rPr lang="zh-CN" altLang="zh-CN" sz="1050" kern="100" dirty="0">
                <a:latin typeface="宋体"/>
                <a:cs typeface="Courier New"/>
              </a:rPr>
              <a:t> </a:t>
            </a:r>
            <a:r>
              <a:rPr lang="zh-CN" altLang="zh-CN" b="1" kern="100" dirty="0">
                <a:latin typeface="Times New Roman"/>
                <a:ea typeface="方正细黑一简体"/>
                <a:cs typeface="Times New Roman"/>
              </a:rPr>
              <a:t>与传统的热传导测温仪相比，红外线测温仪具有操作简单、防交叉感染、测温效率高等特点，下列说法正确的是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．当人体温度超过</a:t>
            </a:r>
            <a:r>
              <a:rPr lang="en-US" altLang="zh-CN" b="1" kern="100" dirty="0">
                <a:latin typeface="Times New Roman"/>
                <a:ea typeface="方正细黑一简体"/>
                <a:cs typeface="Courier New"/>
              </a:rPr>
              <a:t>37 </a:t>
            </a:r>
            <a:r>
              <a:rPr lang="zh-CN" altLang="zh-CN" b="1" kern="100" dirty="0">
                <a:latin typeface="宋体"/>
                <a:cs typeface="宋体"/>
              </a:rPr>
              <a:t>℃</a:t>
            </a:r>
            <a:r>
              <a:rPr lang="zh-CN" altLang="zh-CN" b="1" kern="100" dirty="0">
                <a:latin typeface="Times New Roman"/>
                <a:ea typeface="方正细黑一简体"/>
                <a:cs typeface="Times New Roman"/>
              </a:rPr>
              <a:t>时才向外辐射红外线</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．红外线属于电磁波，其波长小于紫外线的波长</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．红外线测温仪是依据人体温度越高辐射的红外线强度越大来测体温的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．红外线测温仪工作原理跟传统水银体温计工作原理一样，都是利用热胀冷缩原理</a:t>
            </a:r>
            <a:endParaRPr lang="zh-CN" altLang="zh-CN" sz="1050" kern="100" dirty="0">
              <a:latin typeface="宋体"/>
              <a:cs typeface="Courier New"/>
            </a:endParaRPr>
          </a:p>
          <a:p>
            <a:endParaRPr lang="zh-CN" altLang="en-US" dirty="0"/>
          </a:p>
        </p:txBody>
      </p:sp>
      <p:pic>
        <p:nvPicPr>
          <p:cNvPr id="1026" name="Picture 2" descr="F:\人教物理必修第三册（合版）\22RJWL3+348.TIF"/>
          <p:cNvPicPr>
            <a:picLocks noChangeAspect="1" noChangeArrowheads="1"/>
          </p:cNvPicPr>
          <p:nvPr/>
        </p:nvPicPr>
        <p:blipFill>
          <a:blip r:embed="rId10" r:link="rId11" cstate="print">
            <a:extLst>
              <a:ext uri="{28A0092B-C50C-407E-A947-70E740481C1C}">
                <a14:useLocalDpi xmlns:a14="http://schemas.microsoft.com/office/drawing/2010/main" val="0"/>
              </a:ext>
            </a:extLst>
          </a:blip>
          <a:srcRect/>
          <a:stretch>
            <a:fillRect/>
          </a:stretch>
        </p:blipFill>
        <p:spPr bwMode="auto">
          <a:xfrm>
            <a:off x="9697987" y="1412776"/>
            <a:ext cx="1296144" cy="2089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55082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7"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无</a:t>
            </a:r>
            <a:r>
              <a:rPr lang="zh-CN" altLang="zh-CN" b="1" kern="100" dirty="0">
                <a:latin typeface="Times New Roman"/>
                <a:ea typeface="方正细黑一简体"/>
                <a:cs typeface="Times New Roman"/>
              </a:rPr>
              <a:t>论人体温度高低都会向外辐射红外线，故</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错误；红外线属于电磁波，其波长大于紫外线的波长，故</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错误；红外线测温仪是依据人体温度越高辐射的红外线强度越大来测体温的，故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effectLst/>
              <a:latin typeface="宋体"/>
              <a:cs typeface="Courier New"/>
            </a:endParaRPr>
          </a:p>
        </p:txBody>
      </p:sp>
    </p:spTree>
    <p:extLst>
      <p:ext uri="{BB962C8B-B14F-4D97-AF65-F5344CB8AC3E}">
        <p14:creationId xmlns:p14="http://schemas.microsoft.com/office/powerpoint/2010/main" val="295123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animEffect transition="in" filter="barn(inVertical)">
                                      <p:cBhvr>
                                        <p:cTn id="7" dur="500"/>
                                        <p:tgtEl>
                                          <p:spTgt spid="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7" name="内容占位符 2"/>
          <p:cNvSpPr>
            <a:spLocks noGrp="1"/>
          </p:cNvSpPr>
          <p:nvPr>
            <p:ph idx="1"/>
          </p:nvPr>
        </p:nvSpPr>
        <p:spPr>
          <a:xfrm>
            <a:off x="609759" y="836712"/>
            <a:ext cx="10975658" cy="5390057"/>
          </a:xfrm>
        </p:spPr>
        <p:txBody>
          <a:bodyPr>
            <a:normAutofit lnSpcReduction="10000"/>
          </a:bodyPr>
          <a:lstStyle/>
          <a:p>
            <a:pPr indent="713740" algn="just"/>
            <a:r>
              <a:rPr lang="en-US" altLang="zh-CN" b="1" kern="100" dirty="0">
                <a:latin typeface="Times New Roman"/>
                <a:ea typeface="方正细黑一简体"/>
                <a:cs typeface="Courier New"/>
              </a:rPr>
              <a:t>4.</a:t>
            </a:r>
            <a:r>
              <a:rPr lang="zh-CN" altLang="zh-CN" sz="1050" kern="100" dirty="0">
                <a:latin typeface="宋体"/>
                <a:cs typeface="Courier New"/>
              </a:rPr>
              <a:t> </a:t>
            </a:r>
            <a:r>
              <a:rPr lang="zh-CN" altLang="zh-CN" b="1" kern="100" dirty="0">
                <a:latin typeface="Times New Roman"/>
                <a:ea typeface="方正细黑一简体"/>
                <a:cs typeface="Times New Roman"/>
              </a:rPr>
              <a:t>如图所示，共享单车打通了公共交通的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最后一公里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，方便了居民出行。共享单车上的定位技术，可以给单车</a:t>
            </a:r>
            <a:r>
              <a:rPr lang="zh-CN" altLang="zh-CN" b="1" kern="100" dirty="0" smtClean="0">
                <a:latin typeface="Times New Roman"/>
                <a:ea typeface="方正细黑一简体"/>
                <a:cs typeface="Times New Roman"/>
              </a:rPr>
              <a:t>精</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准</a:t>
            </a:r>
            <a:r>
              <a:rPr lang="zh-CN" altLang="zh-CN" b="1" kern="100" dirty="0">
                <a:latin typeface="Times New Roman"/>
                <a:ea typeface="方正细黑一简体"/>
                <a:cs typeface="Times New Roman"/>
              </a:rPr>
              <a:t>定位。单车在被骑行过程中车内电池自行充电</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满</a:t>
            </a:r>
            <a:r>
              <a:rPr lang="zh-CN" altLang="zh-CN" b="1" kern="100" dirty="0">
                <a:latin typeface="Times New Roman"/>
                <a:ea typeface="方正细黑一简体"/>
                <a:cs typeface="Times New Roman"/>
              </a:rPr>
              <a:t>足定位和自动开锁等过程中的用电。用户仅需</a:t>
            </a:r>
            <a:r>
              <a:rPr lang="zh-CN" altLang="zh-CN" b="1" kern="100" dirty="0" smtClean="0">
                <a:latin typeface="Times New Roman"/>
                <a:ea typeface="方正细黑一简体"/>
                <a:cs typeface="Times New Roman"/>
              </a:rPr>
              <a:t>用</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手</a:t>
            </a:r>
            <a:r>
              <a:rPr lang="zh-CN" altLang="zh-CN" b="1" kern="100" dirty="0">
                <a:latin typeface="Times New Roman"/>
                <a:ea typeface="方正细黑一简体"/>
                <a:cs typeface="Times New Roman"/>
              </a:rPr>
              <a:t>机上的客户端软件</a:t>
            </a:r>
            <a:r>
              <a:rPr lang="en-US" altLang="zh-CN" b="1" kern="100" dirty="0">
                <a:latin typeface="Times New Roman"/>
                <a:ea typeface="方正细黑一简体"/>
                <a:cs typeface="Courier New"/>
              </a:rPr>
              <a:t>(APP)</a:t>
            </a:r>
            <a:r>
              <a:rPr lang="zh-CN" altLang="zh-CN" b="1" kern="100" dirty="0">
                <a:latin typeface="Times New Roman"/>
                <a:ea typeface="方正细黑一简体"/>
                <a:cs typeface="Times New Roman"/>
              </a:rPr>
              <a:t>扫描二维码，即可自动开锁，骑行时手机</a:t>
            </a:r>
            <a:r>
              <a:rPr lang="en-US" altLang="zh-CN" b="1" kern="100" dirty="0">
                <a:latin typeface="Times New Roman"/>
                <a:ea typeface="方正细黑一简体"/>
                <a:cs typeface="Courier New"/>
              </a:rPr>
              <a:t>APP</a:t>
            </a:r>
            <a:r>
              <a:rPr lang="zh-CN" altLang="zh-CN" b="1" kern="100" dirty="0">
                <a:latin typeface="Times New Roman"/>
                <a:ea typeface="方正细黑一简体"/>
                <a:cs typeface="Times New Roman"/>
              </a:rPr>
              <a:t>上能实时显示单车的位置，骑行到指定的停车区域时才可以顺利还车；还车关锁后</a:t>
            </a:r>
            <a:r>
              <a:rPr lang="en-US" altLang="zh-CN" b="1" kern="100" dirty="0">
                <a:latin typeface="Times New Roman"/>
                <a:ea typeface="方正细黑一简体"/>
                <a:cs typeface="Courier New"/>
              </a:rPr>
              <a:t>APP</a:t>
            </a:r>
            <a:r>
              <a:rPr lang="zh-CN" altLang="zh-CN" b="1" kern="100" dirty="0">
                <a:latin typeface="Times New Roman"/>
                <a:ea typeface="方正细黑一简体"/>
                <a:cs typeface="Times New Roman"/>
              </a:rPr>
              <a:t>就显示计时、计价、里程等信息。根据以上信息，下列说法正确是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2050" name="Picture 2" descr="F:\人教物理必修第三册（合版）\22RJWL3+349.TIF"/>
          <p:cNvPicPr>
            <a:picLocks noChangeAspect="1" noChangeArrowheads="1"/>
          </p:cNvPicPr>
          <p:nvPr/>
        </p:nvPicPr>
        <p:blipFill>
          <a:blip r:embed="rId10" r:link="rId11" cstate="print">
            <a:extLst>
              <a:ext uri="{28A0092B-C50C-407E-A947-70E740481C1C}">
                <a14:useLocalDpi xmlns:a14="http://schemas.microsoft.com/office/drawing/2010/main" val="0"/>
              </a:ext>
            </a:extLst>
          </a:blip>
          <a:srcRect/>
          <a:stretch>
            <a:fillRect/>
          </a:stretch>
        </p:blipFill>
        <p:spPr bwMode="auto">
          <a:xfrm>
            <a:off x="8953769" y="1556792"/>
            <a:ext cx="2538656" cy="192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4553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6"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．单车是利用电磁感应原理实现充电的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．单车和手机之间是利用声波传递信息的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．单车某个时刻的位置是主要借助用户手机确定的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．由手机</a:t>
            </a:r>
            <a:r>
              <a:rPr lang="en-US" altLang="zh-CN" b="1" kern="100" dirty="0">
                <a:latin typeface="Times New Roman"/>
                <a:ea typeface="方正细黑一简体"/>
                <a:cs typeface="Courier New"/>
              </a:rPr>
              <a:t>APP</a:t>
            </a:r>
            <a:r>
              <a:rPr lang="zh-CN" altLang="zh-CN" b="1" kern="100" dirty="0">
                <a:latin typeface="Times New Roman"/>
                <a:ea typeface="方正细黑一简体"/>
                <a:cs typeface="Times New Roman"/>
              </a:rPr>
              <a:t>上的显示信息，可求出骑行的平均速度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7523411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7"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单</a:t>
            </a:r>
            <a:r>
              <a:rPr lang="zh-CN" altLang="zh-CN" b="1" kern="100" dirty="0">
                <a:latin typeface="Times New Roman"/>
                <a:ea typeface="方正细黑一简体"/>
                <a:cs typeface="Times New Roman"/>
              </a:rPr>
              <a:t>车在被骑行过程中车内电池自行充电，是通过安装在轮轴处的发电机实现的，所以单车是利用电磁感应原理实现充电的，故</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正确；单车和手机之间是利用电磁波传递信息的，故</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错误；由题意可知单车某个时刻的位置主要是借助单车上的定位系统确定的，故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错误；由手机</a:t>
            </a:r>
            <a:r>
              <a:rPr lang="en-US" altLang="zh-CN" b="1" kern="100" dirty="0">
                <a:latin typeface="Times New Roman"/>
                <a:ea typeface="方正细黑一简体"/>
                <a:cs typeface="Courier New"/>
              </a:rPr>
              <a:t>APP</a:t>
            </a:r>
            <a:r>
              <a:rPr lang="zh-CN" altLang="zh-CN" b="1" kern="100" dirty="0">
                <a:latin typeface="Times New Roman"/>
                <a:ea typeface="方正细黑一简体"/>
                <a:cs typeface="Times New Roman"/>
              </a:rPr>
              <a:t>上的显示信息，可知时间和里程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即路程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，而无法得知位移，所以只能求出骑行的平均速率，不能求出平均速度，故</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81027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animEffect transition="in" filter="barn(inVertical)">
                                      <p:cBhvr>
                                        <p:cTn id="7" dur="500"/>
                                        <p:tgtEl>
                                          <p:spTgt spid="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6"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．关于黑体与黑体辐射，下列说法正确的是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．热的物体向外辐射电磁波，冷的物体只吸收电磁波</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．黑体是黑色的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．黑体辐射电磁波的强度按波长的分布只与黑体的温度有关，与材料的种类及表面状况无关</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．煤烟很接近黑体，如置于阳光下照射，煤烟温度会不断上升</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5240254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7"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任</a:t>
            </a:r>
            <a:r>
              <a:rPr lang="zh-CN" altLang="zh-CN" b="1" kern="100" dirty="0">
                <a:latin typeface="Times New Roman"/>
                <a:ea typeface="方正细黑一简体"/>
                <a:cs typeface="Times New Roman"/>
              </a:rPr>
              <a:t>何物体在任何温度下都会发生热辐射，</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错误；黑体可以辐射电磁波，不一定是黑色的，</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错误；黑体是一种理想模型，其辐射电磁波的强度按波长的分布只与黑体的温度有关，与其他因素无关，</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正确；煤烟的温度不会持续上升，因为能量不断被吸收的同时，还伴随着能量的辐射，最终将趋于平衡，</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64096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animEffect transition="in" filter="barn(inVertical)">
                                      <p:cBhvr>
                                        <p:cTn id="7" dur="500"/>
                                        <p:tgtEl>
                                          <p:spTgt spid="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6.</a:t>
            </a:r>
            <a:r>
              <a:rPr lang="zh-CN" altLang="zh-CN" sz="1050" kern="100" dirty="0">
                <a:latin typeface="宋体"/>
                <a:cs typeface="Courier New"/>
              </a:rPr>
              <a:t> </a:t>
            </a:r>
            <a:r>
              <a:rPr lang="zh-CN" altLang="zh-CN" b="1" kern="100" dirty="0">
                <a:latin typeface="Times New Roman"/>
                <a:ea typeface="方正细黑一简体"/>
                <a:cs typeface="Times New Roman"/>
              </a:rPr>
              <a:t>北京时间</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日，经过约</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小时的</a:t>
            </a:r>
            <a:r>
              <a:rPr lang="zh-CN" altLang="zh-CN" b="1" kern="100" dirty="0" smtClean="0">
                <a:latin typeface="Times New Roman"/>
                <a:ea typeface="方正细黑一简体"/>
                <a:cs typeface="Times New Roman"/>
              </a:rPr>
              <a:t>出</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舱</a:t>
            </a:r>
            <a:r>
              <a:rPr lang="zh-CN" altLang="zh-CN" b="1" kern="100" dirty="0">
                <a:latin typeface="Times New Roman"/>
                <a:ea typeface="方正细黑一简体"/>
                <a:cs typeface="Times New Roman"/>
              </a:rPr>
              <a:t>活动，神舟十六号航天员景海鹏、朱杨柱、桂</a:t>
            </a:r>
            <a:r>
              <a:rPr lang="zh-CN" altLang="zh-CN" b="1" kern="100" dirty="0" smtClean="0">
                <a:latin typeface="Times New Roman"/>
                <a:ea typeface="方正细黑一简体"/>
                <a:cs typeface="Times New Roman"/>
              </a:rPr>
              <a:t>海</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潮</a:t>
            </a:r>
            <a:r>
              <a:rPr lang="zh-CN" altLang="zh-CN" b="1" kern="100" dirty="0">
                <a:latin typeface="Times New Roman"/>
                <a:ea typeface="方正细黑一简体"/>
                <a:cs typeface="Times New Roman"/>
              </a:rPr>
              <a:t>密切协同，在空间站机械臂支持下，圆满完成</a:t>
            </a:r>
            <a:r>
              <a:rPr lang="zh-CN" altLang="zh-CN" b="1" kern="100" dirty="0" smtClean="0">
                <a:latin typeface="Times New Roman"/>
                <a:ea typeface="方正细黑一简体"/>
                <a:cs typeface="Times New Roman"/>
              </a:rPr>
              <a:t>出</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舱</a:t>
            </a:r>
            <a:r>
              <a:rPr lang="zh-CN" altLang="zh-CN" b="1" kern="100" dirty="0">
                <a:latin typeface="Times New Roman"/>
                <a:ea typeface="方正细黑一简体"/>
                <a:cs typeface="Times New Roman"/>
              </a:rPr>
              <a:t>活动全部既定任务，出舱活动取得圆满成功。航天员出舱的画面是通过电磁波传输到地面接收站，空间站离地高度约为</a:t>
            </a:r>
            <a:r>
              <a:rPr lang="en-US" altLang="zh-CN" b="1" kern="100" dirty="0">
                <a:latin typeface="Times New Roman"/>
                <a:ea typeface="方正细黑一简体"/>
                <a:cs typeface="Courier New"/>
              </a:rPr>
              <a:t>400 km</a:t>
            </a:r>
            <a:r>
              <a:rPr lang="zh-CN" altLang="zh-CN" b="1" kern="100" dirty="0">
                <a:latin typeface="Times New Roman"/>
                <a:ea typeface="方正细黑一简体"/>
                <a:cs typeface="Times New Roman"/>
              </a:rPr>
              <a:t>，下列关于电磁波的说法正确的是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3074" name="Picture 2" descr="F:\人教物理必修第三册（合版）\22WLLKBS5-24.TIF"/>
          <p:cNvPicPr>
            <a:picLocks noChangeAspect="1" noChangeArrowheads="1"/>
          </p:cNvPicPr>
          <p:nvPr/>
        </p:nvPicPr>
        <p:blipFill>
          <a:blip r:embed="rId10" r:link="rId11" cstate="print">
            <a:extLst>
              <a:ext uri="{28A0092B-C50C-407E-A947-70E740481C1C}">
                <a14:useLocalDpi xmlns:a14="http://schemas.microsoft.com/office/drawing/2010/main" val="0"/>
              </a:ext>
            </a:extLst>
          </a:blip>
          <a:srcRect/>
          <a:stretch>
            <a:fillRect/>
          </a:stretch>
        </p:blipFill>
        <p:spPr bwMode="auto">
          <a:xfrm>
            <a:off x="8689875" y="980728"/>
            <a:ext cx="2994443" cy="206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020367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6"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．电磁波的波长越长，其在真空中的波速越快</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．只要空间某处的电场或磁场发生变化，就会在其周围产生电磁波</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．航天员出舱活动的画面从空间站传到地面接收站最少需要约</a:t>
            </a:r>
            <a:r>
              <a:rPr lang="en-US" altLang="zh-CN" b="1" kern="100" dirty="0">
                <a:latin typeface="Times New Roman"/>
                <a:ea typeface="方正细黑一简体"/>
                <a:cs typeface="Courier New"/>
              </a:rPr>
              <a:t>0.014 s</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．赫兹通过实验捕捉到电磁波，并证实了麦克斯韦的电磁场理论</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068830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6" name="内容占位符 2"/>
          <p:cNvSpPr>
            <a:spLocks noGrp="1"/>
          </p:cNvSpPr>
          <p:nvPr>
            <p:ph idx="1"/>
          </p:nvPr>
        </p:nvSpPr>
        <p:spPr>
          <a:xfrm>
            <a:off x="738553" y="404664"/>
            <a:ext cx="10975658" cy="5390057"/>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D</a:t>
            </a:r>
            <a:r>
              <a:rPr lang="zh-CN" altLang="zh-CN" b="1" kern="100" dirty="0">
                <a:latin typeface="Times New Roman"/>
                <a:ea typeface="方正细黑一简体"/>
                <a:cs typeface="Times New Roman"/>
              </a:rPr>
              <a:t>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1294294504"/>
              </p:ext>
            </p:extLst>
          </p:nvPr>
        </p:nvGraphicFramePr>
        <p:xfrm>
          <a:off x="913749" y="1124744"/>
          <a:ext cx="10552112" cy="5827712"/>
        </p:xfrm>
        <a:graphic>
          <a:graphicData uri="http://schemas.openxmlformats.org/presentationml/2006/ole">
            <mc:AlternateContent xmlns:mc="http://schemas.openxmlformats.org/markup-compatibility/2006">
              <mc:Choice xmlns:v="urn:schemas-microsoft-com:vml" Requires="v">
                <p:oleObj spid="_x0000_s7174" name="文档" r:id="rId11" imgW="10552112" imgH="5827022" progId="Word.Document.12">
                  <p:embed/>
                </p:oleObj>
              </mc:Choice>
              <mc:Fallback>
                <p:oleObj name="文档" r:id="rId11" imgW="10552112" imgH="5827022" progId="Word.Document.12">
                  <p:embed/>
                  <p:pic>
                    <p:nvPicPr>
                      <p:cNvPr id="0" name=""/>
                      <p:cNvPicPr/>
                      <p:nvPr/>
                    </p:nvPicPr>
                    <p:blipFill>
                      <a:blip r:embed="rId12"/>
                      <a:stretch>
                        <a:fillRect/>
                      </a:stretch>
                    </p:blipFill>
                    <p:spPr>
                      <a:xfrm>
                        <a:off x="913749" y="1124744"/>
                        <a:ext cx="10552112" cy="5827712"/>
                      </a:xfrm>
                      <a:prstGeom prst="rect">
                        <a:avLst/>
                      </a:prstGeom>
                    </p:spPr>
                  </p:pic>
                </p:oleObj>
              </mc:Fallback>
            </mc:AlternateContent>
          </a:graphicData>
        </a:graphic>
      </p:graphicFrame>
    </p:spTree>
    <p:extLst>
      <p:ext uri="{BB962C8B-B14F-4D97-AF65-F5344CB8AC3E}">
        <p14:creationId xmlns:p14="http://schemas.microsoft.com/office/powerpoint/2010/main" val="93947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7</a:t>
            </a:r>
          </a:p>
        </p:txBody>
      </p:sp>
      <p:sp>
        <p:nvSpPr>
          <p:cNvPr id="25"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7" name="内容占位符 2"/>
          <p:cNvSpPr>
            <a:spLocks noGrp="1"/>
          </p:cNvSpPr>
          <p:nvPr>
            <p:ph idx="1"/>
          </p:nvPr>
        </p:nvSpPr>
        <p:spPr>
          <a:xfrm>
            <a:off x="609759" y="836712"/>
            <a:ext cx="10975658" cy="5390057"/>
          </a:xfrm>
        </p:spPr>
        <p:txBody>
          <a:bodyPr/>
          <a:lstStyle/>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1665986976"/>
              </p:ext>
            </p:extLst>
          </p:nvPr>
        </p:nvGraphicFramePr>
        <p:xfrm>
          <a:off x="820738" y="1544638"/>
          <a:ext cx="10552112" cy="3767137"/>
        </p:xfrm>
        <a:graphic>
          <a:graphicData uri="http://schemas.openxmlformats.org/presentationml/2006/ole">
            <mc:AlternateContent xmlns:mc="http://schemas.openxmlformats.org/markup-compatibility/2006">
              <mc:Choice xmlns:v="urn:schemas-microsoft-com:vml" Requires="v">
                <p:oleObj spid="_x0000_s8198" name="文档" r:id="rId11" imgW="10552112" imgH="3772441" progId="Word.Document.12">
                  <p:embed/>
                </p:oleObj>
              </mc:Choice>
              <mc:Fallback>
                <p:oleObj name="文档" r:id="rId11" imgW="10552112" imgH="3772441" progId="Word.Document.12">
                  <p:embed/>
                  <p:pic>
                    <p:nvPicPr>
                      <p:cNvPr id="0" name=""/>
                      <p:cNvPicPr/>
                      <p:nvPr/>
                    </p:nvPicPr>
                    <p:blipFill>
                      <a:blip r:embed="rId12"/>
                      <a:stretch>
                        <a:fillRect/>
                      </a:stretch>
                    </p:blipFill>
                    <p:spPr>
                      <a:xfrm>
                        <a:off x="820738" y="1544638"/>
                        <a:ext cx="10552112" cy="3767137"/>
                      </a:xfrm>
                      <a:prstGeom prst="rect">
                        <a:avLst/>
                      </a:prstGeom>
                    </p:spPr>
                  </p:pic>
                </p:oleObj>
              </mc:Fallback>
            </mc:AlternateContent>
          </a:graphicData>
        </a:graphic>
      </p:graphicFrame>
    </p:spTree>
    <p:extLst>
      <p:ext uri="{BB962C8B-B14F-4D97-AF65-F5344CB8AC3E}">
        <p14:creationId xmlns:p14="http://schemas.microsoft.com/office/powerpoint/2010/main" val="393271836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7</a:t>
            </a:r>
          </a:p>
        </p:txBody>
      </p:sp>
      <p:sp>
        <p:nvSpPr>
          <p:cNvPr id="25"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37" name="内容占位符 2"/>
          <p:cNvSpPr>
            <a:spLocks noGrp="1"/>
          </p:cNvSpPr>
          <p:nvPr>
            <p:ph idx="1"/>
          </p:nvPr>
        </p:nvSpPr>
        <p:spPr>
          <a:xfrm>
            <a:off x="609759" y="836712"/>
            <a:ext cx="10975658" cy="5390057"/>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A</a:t>
            </a:r>
            <a:r>
              <a:rPr lang="zh-CN" altLang="zh-CN" b="1" kern="100" dirty="0">
                <a:latin typeface="Times New Roman"/>
                <a:ea typeface="方正细黑一简体"/>
                <a:cs typeface="Times New Roman"/>
              </a:rPr>
              <a:t>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4234971698"/>
              </p:ext>
            </p:extLst>
          </p:nvPr>
        </p:nvGraphicFramePr>
        <p:xfrm>
          <a:off x="627712" y="1772816"/>
          <a:ext cx="10552112" cy="2189163"/>
        </p:xfrm>
        <a:graphic>
          <a:graphicData uri="http://schemas.openxmlformats.org/presentationml/2006/ole">
            <mc:AlternateContent xmlns:mc="http://schemas.openxmlformats.org/markup-compatibility/2006">
              <mc:Choice xmlns:v="urn:schemas-microsoft-com:vml" Requires="v">
                <p:oleObj spid="_x0000_s9222" name="文档" r:id="rId11" imgW="10552112" imgH="2189054" progId="Word.Document.12">
                  <p:embed/>
                </p:oleObj>
              </mc:Choice>
              <mc:Fallback>
                <p:oleObj name="文档" r:id="rId11" imgW="10552112" imgH="2189054" progId="Word.Document.12">
                  <p:embed/>
                  <p:pic>
                    <p:nvPicPr>
                      <p:cNvPr id="0" name=""/>
                      <p:cNvPicPr/>
                      <p:nvPr/>
                    </p:nvPicPr>
                    <p:blipFill>
                      <a:blip r:embed="rId12"/>
                      <a:stretch>
                        <a:fillRect/>
                      </a:stretch>
                    </p:blipFill>
                    <p:spPr>
                      <a:xfrm>
                        <a:off x="627712" y="1772816"/>
                        <a:ext cx="10552112" cy="2189163"/>
                      </a:xfrm>
                      <a:prstGeom prst="rect">
                        <a:avLst/>
                      </a:prstGeom>
                    </p:spPr>
                  </p:pic>
                </p:oleObj>
              </mc:Fallback>
            </mc:AlternateContent>
          </a:graphicData>
        </a:graphic>
      </p:graphicFrame>
    </p:spTree>
    <p:extLst>
      <p:ext uri="{BB962C8B-B14F-4D97-AF65-F5344CB8AC3E}">
        <p14:creationId xmlns:p14="http://schemas.microsoft.com/office/powerpoint/2010/main" val="9795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8</a:t>
            </a: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西安一中月考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某光源放出波长为</a:t>
            </a:r>
            <a:r>
              <a:rPr lang="en-US" altLang="zh-CN" b="1" kern="100" dirty="0">
                <a:latin typeface="Times New Roman"/>
                <a:ea typeface="方正细黑一简体"/>
                <a:cs typeface="Courier New"/>
              </a:rPr>
              <a:t>500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600 nm</a:t>
            </a:r>
            <a:r>
              <a:rPr lang="zh-CN" altLang="zh-CN" b="1" kern="100" dirty="0">
                <a:latin typeface="Times New Roman"/>
                <a:ea typeface="方正细黑一简体"/>
                <a:cs typeface="Times New Roman"/>
              </a:rPr>
              <a:t>的各种光子，若已知该光源的发光功率为</a:t>
            </a:r>
            <a:r>
              <a:rPr lang="en-US" altLang="zh-CN" b="1" kern="100" dirty="0">
                <a:latin typeface="Times New Roman"/>
                <a:ea typeface="方正细黑一简体"/>
                <a:cs typeface="Courier New"/>
              </a:rPr>
              <a:t>1 mW</a:t>
            </a:r>
            <a:r>
              <a:rPr lang="zh-CN" altLang="zh-CN" b="1" kern="100" dirty="0">
                <a:latin typeface="Times New Roman"/>
                <a:ea typeface="方正细黑一简体"/>
                <a:cs typeface="Times New Roman"/>
              </a:rPr>
              <a:t>，则它每秒钟发射的光子数可能是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普朗克常量</a:t>
            </a:r>
            <a:r>
              <a:rPr lang="en-US" altLang="zh-CN" b="1" i="1" kern="100" dirty="0">
                <a:latin typeface="Times New Roman"/>
                <a:ea typeface="方正细黑一简体"/>
                <a:cs typeface="Courier New"/>
              </a:rPr>
              <a:t>h</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6.63×10</a:t>
            </a:r>
            <a:r>
              <a:rPr lang="zh-CN" altLang="zh-CN" b="1" kern="100" baseline="30000" dirty="0">
                <a:latin typeface="Times New Roman"/>
                <a:ea typeface="方正细黑一简体"/>
                <a:cs typeface="Times New Roman"/>
              </a:rPr>
              <a:t>－</a:t>
            </a:r>
            <a:r>
              <a:rPr lang="en-US" altLang="zh-CN" b="1" kern="100" baseline="30000" dirty="0">
                <a:latin typeface="Times New Roman"/>
                <a:ea typeface="方正细黑一简体"/>
                <a:cs typeface="Courier New"/>
              </a:rPr>
              <a:t>34</a:t>
            </a:r>
            <a:r>
              <a:rPr lang="en-US" altLang="zh-CN" b="1" kern="100" dirty="0">
                <a:latin typeface="Times New Roman"/>
                <a:ea typeface="方正细黑一简体"/>
                <a:cs typeface="Courier New"/>
              </a:rPr>
              <a:t> J·s)(</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2.0×10</a:t>
            </a:r>
            <a:r>
              <a:rPr lang="en-US" altLang="zh-CN" b="1" kern="100" baseline="30000" dirty="0">
                <a:latin typeface="Times New Roman"/>
                <a:ea typeface="方正细黑一简体"/>
                <a:cs typeface="Courier New"/>
              </a:rPr>
              <a:t>15</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3.0×10</a:t>
            </a:r>
            <a:r>
              <a:rPr lang="en-US" altLang="zh-CN" b="1" kern="100" baseline="30000" dirty="0">
                <a:latin typeface="Times New Roman"/>
                <a:ea typeface="方正细黑一简体"/>
                <a:cs typeface="Courier New"/>
              </a:rPr>
              <a:t>15</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2.6×10</a:t>
            </a:r>
            <a:r>
              <a:rPr lang="en-US" altLang="zh-CN" b="1" kern="100" baseline="30000" dirty="0">
                <a:latin typeface="Times New Roman"/>
                <a:ea typeface="方正细黑一简体"/>
                <a:cs typeface="Courier New"/>
              </a:rPr>
              <a:t>15</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1.5×10</a:t>
            </a:r>
            <a:r>
              <a:rPr lang="en-US" altLang="zh-CN" b="1" kern="100" baseline="30000" dirty="0">
                <a:latin typeface="Times New Roman"/>
                <a:ea typeface="方正细黑一简体"/>
                <a:cs typeface="Courier New"/>
              </a:rPr>
              <a:t>15</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424174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548680"/>
            <a:ext cx="11392484" cy="1152128"/>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BC</a:t>
            </a:r>
            <a:r>
              <a:rPr lang="zh-CN" altLang="zh-CN" b="1" kern="100" dirty="0">
                <a:latin typeface="Times New Roman"/>
                <a:ea typeface="方正细黑一简体"/>
                <a:cs typeface="Times New Roman"/>
              </a:rPr>
              <a:t>　</a:t>
            </a:r>
            <a:endParaRPr lang="zh-CN" altLang="en-US" dirty="0"/>
          </a:p>
        </p:txBody>
      </p:sp>
      <p:sp>
        <p:nvSpPr>
          <p:cNvPr id="17"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8</a:t>
            </a:r>
          </a:p>
        </p:txBody>
      </p:sp>
      <p:graphicFrame>
        <p:nvGraphicFramePr>
          <p:cNvPr id="2" name="对象 1"/>
          <p:cNvGraphicFramePr>
            <a:graphicFrameLocks noChangeAspect="1"/>
          </p:cNvGraphicFramePr>
          <p:nvPr>
            <p:extLst>
              <p:ext uri="{D42A27DB-BD31-4B8C-83A1-F6EECF244321}">
                <p14:modId xmlns:p14="http://schemas.microsoft.com/office/powerpoint/2010/main" val="1286005971"/>
              </p:ext>
            </p:extLst>
          </p:nvPr>
        </p:nvGraphicFramePr>
        <p:xfrm>
          <a:off x="514027" y="1484784"/>
          <a:ext cx="10552112" cy="2905125"/>
        </p:xfrm>
        <a:graphic>
          <a:graphicData uri="http://schemas.openxmlformats.org/presentationml/2006/ole">
            <mc:AlternateContent xmlns:mc="http://schemas.openxmlformats.org/markup-compatibility/2006">
              <mc:Choice xmlns:v="urn:schemas-microsoft-com:vml" Requires="v">
                <p:oleObj spid="_x0000_s10246" name="文档" r:id="rId11" imgW="10552112" imgH="2904678" progId="Word.Document.12">
                  <p:embed/>
                </p:oleObj>
              </mc:Choice>
              <mc:Fallback>
                <p:oleObj name="文档" r:id="rId11" imgW="10552112" imgH="2904678" progId="Word.Document.12">
                  <p:embed/>
                  <p:pic>
                    <p:nvPicPr>
                      <p:cNvPr id="0" name=""/>
                      <p:cNvPicPr/>
                      <p:nvPr/>
                    </p:nvPicPr>
                    <p:blipFill>
                      <a:blip r:embed="rId12"/>
                      <a:stretch>
                        <a:fillRect/>
                      </a:stretch>
                    </p:blipFill>
                    <p:spPr>
                      <a:xfrm>
                        <a:off x="514027" y="1484784"/>
                        <a:ext cx="10552112" cy="2905125"/>
                      </a:xfrm>
                      <a:prstGeom prst="rect">
                        <a:avLst/>
                      </a:prstGeom>
                    </p:spPr>
                  </p:pic>
                </p:oleObj>
              </mc:Fallback>
            </mc:AlternateContent>
          </a:graphicData>
        </a:graphic>
      </p:graphicFrame>
    </p:spTree>
    <p:extLst>
      <p:ext uri="{BB962C8B-B14F-4D97-AF65-F5344CB8AC3E}">
        <p14:creationId xmlns:p14="http://schemas.microsoft.com/office/powerpoint/2010/main" val="364725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矩形 198"/>
          <p:cNvSpPr/>
          <p:nvPr/>
        </p:nvSpPr>
        <p:spPr>
          <a:xfrm>
            <a:off x="0" y="2120253"/>
            <a:ext cx="12192000" cy="2820692"/>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3" name="平行四边形 202"/>
          <p:cNvSpPr/>
          <p:nvPr/>
        </p:nvSpPr>
        <p:spPr>
          <a:xfrm>
            <a:off x="1094713" y="1949476"/>
            <a:ext cx="3058658" cy="399404"/>
          </a:xfrm>
          <a:prstGeom prst="parallelogram">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4" name="任意多边形 203"/>
          <p:cNvSpPr/>
          <p:nvPr/>
        </p:nvSpPr>
        <p:spPr>
          <a:xfrm>
            <a:off x="9362328"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5" name="任意多边形 204"/>
          <p:cNvSpPr/>
          <p:nvPr/>
        </p:nvSpPr>
        <p:spPr>
          <a:xfrm>
            <a:off x="9784960"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6" name="任意多边形 205"/>
          <p:cNvSpPr/>
          <p:nvPr/>
        </p:nvSpPr>
        <p:spPr>
          <a:xfrm>
            <a:off x="10207593"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7" name="任意多边形 206"/>
          <p:cNvSpPr/>
          <p:nvPr/>
        </p:nvSpPr>
        <p:spPr>
          <a:xfrm>
            <a:off x="10630227"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8" name="任意多边形 207"/>
          <p:cNvSpPr/>
          <p:nvPr/>
        </p:nvSpPr>
        <p:spPr>
          <a:xfrm>
            <a:off x="9208610"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9" name="任意多边形 208"/>
          <p:cNvSpPr/>
          <p:nvPr/>
        </p:nvSpPr>
        <p:spPr>
          <a:xfrm>
            <a:off x="90970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0" name="任意多边形 209"/>
          <p:cNvSpPr/>
          <p:nvPr/>
        </p:nvSpPr>
        <p:spPr>
          <a:xfrm>
            <a:off x="89854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1" name="任意多边形 210"/>
          <p:cNvSpPr/>
          <p:nvPr/>
        </p:nvSpPr>
        <p:spPr>
          <a:xfrm>
            <a:off x="88738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2" name="任意多边形 211"/>
          <p:cNvSpPr/>
          <p:nvPr/>
        </p:nvSpPr>
        <p:spPr>
          <a:xfrm>
            <a:off x="87622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3" name="任意多边形 212"/>
          <p:cNvSpPr/>
          <p:nvPr/>
        </p:nvSpPr>
        <p:spPr>
          <a:xfrm>
            <a:off x="86506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4" name="任意多边形 213"/>
          <p:cNvSpPr/>
          <p:nvPr/>
        </p:nvSpPr>
        <p:spPr>
          <a:xfrm>
            <a:off x="85391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5" name="任意多边形 214"/>
          <p:cNvSpPr/>
          <p:nvPr/>
        </p:nvSpPr>
        <p:spPr>
          <a:xfrm>
            <a:off x="84275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6" name="任意多边形 215"/>
          <p:cNvSpPr/>
          <p:nvPr/>
        </p:nvSpPr>
        <p:spPr>
          <a:xfrm>
            <a:off x="83159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7" name="任意多边形 216"/>
          <p:cNvSpPr/>
          <p:nvPr/>
        </p:nvSpPr>
        <p:spPr>
          <a:xfrm>
            <a:off x="82043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8" name="任意多边形 217"/>
          <p:cNvSpPr/>
          <p:nvPr/>
        </p:nvSpPr>
        <p:spPr>
          <a:xfrm>
            <a:off x="809276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9" name="任意多边形 218"/>
          <p:cNvSpPr/>
          <p:nvPr/>
        </p:nvSpPr>
        <p:spPr>
          <a:xfrm>
            <a:off x="798117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0" name="任意多边形 219"/>
          <p:cNvSpPr/>
          <p:nvPr/>
        </p:nvSpPr>
        <p:spPr>
          <a:xfrm>
            <a:off x="786959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1" name="任意多边形 220"/>
          <p:cNvSpPr/>
          <p:nvPr/>
        </p:nvSpPr>
        <p:spPr>
          <a:xfrm>
            <a:off x="775800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2" name="任意多边形 221"/>
          <p:cNvSpPr/>
          <p:nvPr/>
        </p:nvSpPr>
        <p:spPr>
          <a:xfrm>
            <a:off x="764642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3" name="任意多边形 222"/>
          <p:cNvSpPr/>
          <p:nvPr/>
        </p:nvSpPr>
        <p:spPr>
          <a:xfrm>
            <a:off x="753483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4" name="任意多边形 223"/>
          <p:cNvSpPr/>
          <p:nvPr/>
        </p:nvSpPr>
        <p:spPr>
          <a:xfrm>
            <a:off x="742325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5" name="任意多边形 224"/>
          <p:cNvSpPr/>
          <p:nvPr/>
        </p:nvSpPr>
        <p:spPr>
          <a:xfrm>
            <a:off x="731166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6" name="任意多边形 225"/>
          <p:cNvSpPr/>
          <p:nvPr/>
        </p:nvSpPr>
        <p:spPr>
          <a:xfrm>
            <a:off x="720008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7" name="任意多边形 226"/>
          <p:cNvSpPr/>
          <p:nvPr/>
        </p:nvSpPr>
        <p:spPr>
          <a:xfrm>
            <a:off x="708849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8" name="任意多边形 227"/>
          <p:cNvSpPr/>
          <p:nvPr/>
        </p:nvSpPr>
        <p:spPr>
          <a:xfrm>
            <a:off x="697691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9" name="任意多边形 228"/>
          <p:cNvSpPr/>
          <p:nvPr/>
        </p:nvSpPr>
        <p:spPr>
          <a:xfrm>
            <a:off x="68653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0" name="任意多边形 229"/>
          <p:cNvSpPr/>
          <p:nvPr/>
        </p:nvSpPr>
        <p:spPr>
          <a:xfrm>
            <a:off x="67537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1" name="任意多边形 230"/>
          <p:cNvSpPr/>
          <p:nvPr/>
        </p:nvSpPr>
        <p:spPr>
          <a:xfrm>
            <a:off x="66421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2" name="任意多边形 231"/>
          <p:cNvSpPr/>
          <p:nvPr/>
        </p:nvSpPr>
        <p:spPr>
          <a:xfrm>
            <a:off x="65305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3" name="任意多边形 232"/>
          <p:cNvSpPr/>
          <p:nvPr/>
        </p:nvSpPr>
        <p:spPr>
          <a:xfrm>
            <a:off x="64189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4" name="任意多边形 233"/>
          <p:cNvSpPr/>
          <p:nvPr/>
        </p:nvSpPr>
        <p:spPr>
          <a:xfrm>
            <a:off x="63074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5" name="任意多边形 234"/>
          <p:cNvSpPr/>
          <p:nvPr/>
        </p:nvSpPr>
        <p:spPr>
          <a:xfrm>
            <a:off x="61958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6" name="任意多边形 235"/>
          <p:cNvSpPr/>
          <p:nvPr/>
        </p:nvSpPr>
        <p:spPr>
          <a:xfrm>
            <a:off x="60842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7" name="任意多边形 236"/>
          <p:cNvSpPr/>
          <p:nvPr/>
        </p:nvSpPr>
        <p:spPr>
          <a:xfrm>
            <a:off x="59726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nvGrpSpPr>
          <p:cNvPr id="238" name="组合 237"/>
          <p:cNvGrpSpPr/>
          <p:nvPr/>
        </p:nvGrpSpPr>
        <p:grpSpPr>
          <a:xfrm>
            <a:off x="43309" y="1787405"/>
            <a:ext cx="1106331" cy="254302"/>
            <a:chOff x="-115731" y="1766100"/>
            <a:chExt cx="1106331" cy="254302"/>
          </a:xfrm>
          <a:solidFill>
            <a:schemeClr val="accent1">
              <a:lumMod val="20000"/>
              <a:lumOff val="80000"/>
            </a:schemeClr>
          </a:solidFill>
        </p:grpSpPr>
        <p:sp>
          <p:nvSpPr>
            <p:cNvPr id="239" name="任意多边形 238"/>
            <p:cNvSpPr/>
            <p:nvPr/>
          </p:nvSpPr>
          <p:spPr>
            <a:xfrm>
              <a:off x="35922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0" name="任意多边形 239"/>
            <p:cNvSpPr/>
            <p:nvPr/>
          </p:nvSpPr>
          <p:spPr>
            <a:xfrm>
              <a:off x="29985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1" name="任意多边形 240"/>
            <p:cNvSpPr/>
            <p:nvPr/>
          </p:nvSpPr>
          <p:spPr>
            <a:xfrm>
              <a:off x="24048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2" name="任意多边形 241"/>
            <p:cNvSpPr/>
            <p:nvPr/>
          </p:nvSpPr>
          <p:spPr>
            <a:xfrm>
              <a:off x="18111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3" name="任意多边形 242"/>
            <p:cNvSpPr/>
            <p:nvPr/>
          </p:nvSpPr>
          <p:spPr>
            <a:xfrm>
              <a:off x="12174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4" name="任意多边形 243"/>
            <p:cNvSpPr/>
            <p:nvPr/>
          </p:nvSpPr>
          <p:spPr>
            <a:xfrm>
              <a:off x="6237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5" name="任意多边形 244"/>
            <p:cNvSpPr/>
            <p:nvPr/>
          </p:nvSpPr>
          <p:spPr>
            <a:xfrm>
              <a:off x="300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6" name="任意多边形 245"/>
            <p:cNvSpPr/>
            <p:nvPr/>
          </p:nvSpPr>
          <p:spPr>
            <a:xfrm>
              <a:off x="-5636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7" name="任意多边形 246"/>
            <p:cNvSpPr/>
            <p:nvPr/>
          </p:nvSpPr>
          <p:spPr>
            <a:xfrm>
              <a:off x="-11573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8" name="任意多边形 247"/>
            <p:cNvSpPr/>
            <p:nvPr/>
          </p:nvSpPr>
          <p:spPr>
            <a:xfrm>
              <a:off x="89353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9" name="任意多边形 248"/>
            <p:cNvSpPr/>
            <p:nvPr/>
          </p:nvSpPr>
          <p:spPr>
            <a:xfrm>
              <a:off x="83417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0" name="任意多边形 249"/>
            <p:cNvSpPr/>
            <p:nvPr/>
          </p:nvSpPr>
          <p:spPr>
            <a:xfrm>
              <a:off x="77480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1" name="任意多边形 250"/>
            <p:cNvSpPr/>
            <p:nvPr/>
          </p:nvSpPr>
          <p:spPr>
            <a:xfrm>
              <a:off x="71543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2" name="任意多边形 251"/>
            <p:cNvSpPr/>
            <p:nvPr/>
          </p:nvSpPr>
          <p:spPr>
            <a:xfrm>
              <a:off x="65606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3" name="任意多边形 252"/>
            <p:cNvSpPr/>
            <p:nvPr/>
          </p:nvSpPr>
          <p:spPr>
            <a:xfrm>
              <a:off x="59669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4" name="任意多边形 253"/>
            <p:cNvSpPr/>
            <p:nvPr/>
          </p:nvSpPr>
          <p:spPr>
            <a:xfrm>
              <a:off x="53732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5" name="任意多边形 254"/>
            <p:cNvSpPr/>
            <p:nvPr/>
          </p:nvSpPr>
          <p:spPr>
            <a:xfrm>
              <a:off x="477959"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6" name="任意多边形 255"/>
            <p:cNvSpPr/>
            <p:nvPr/>
          </p:nvSpPr>
          <p:spPr>
            <a:xfrm>
              <a:off x="418590"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sp>
        <p:nvSpPr>
          <p:cNvPr id="257" name="矩形 256"/>
          <p:cNvSpPr/>
          <p:nvPr/>
        </p:nvSpPr>
        <p:spPr>
          <a:xfrm>
            <a:off x="799154" y="2685545"/>
            <a:ext cx="8779581" cy="1292662"/>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schemeClr val="bg1">
                    <a:lumMod val="95000"/>
                  </a:schemeClr>
                </a:solidFill>
                <a:latin typeface="微软雅黑" pitchFamily="34" charset="-122"/>
                <a:ea typeface="微软雅黑" pitchFamily="34" charset="-122"/>
              </a:rPr>
              <a:t>本课结束</a:t>
            </a:r>
          </a:p>
        </p:txBody>
      </p:sp>
      <p:sp>
        <p:nvSpPr>
          <p:cNvPr id="258" name="矩形 257"/>
          <p:cNvSpPr/>
          <p:nvPr/>
        </p:nvSpPr>
        <p:spPr>
          <a:xfrm>
            <a:off x="3669971" y="4149080"/>
            <a:ext cx="6100024" cy="507831"/>
          </a:xfrm>
          <a:prstGeom prst="rect">
            <a:avLst/>
          </a:prstGeom>
          <a:ln>
            <a:noFill/>
          </a:ln>
        </p:spPr>
        <p:txBody>
          <a:bodyPr wrap="square">
            <a:spAutoFit/>
            <a:scene3d>
              <a:camera prst="orthographicFront"/>
              <a:lightRig rig="threePt" dir="t"/>
            </a:scene3d>
            <a:sp3d contourW="12700"/>
          </a:bodyPr>
          <a:lstStyle/>
          <a:p>
            <a:pPr lvl="0" defTabSz="1218565"/>
            <a:r>
              <a:rPr lang="zh-CN" altLang="en-US" sz="2400" b="1" dirty="0">
                <a:solidFill>
                  <a:prstClr val="white"/>
                </a:solidFill>
                <a:latin typeface="微软雅黑" pitchFamily="34" charset="-122"/>
                <a:ea typeface="微软雅黑" pitchFamily="34" charset="-122"/>
              </a:rPr>
              <a:t>更多精彩内容请登录：</a:t>
            </a:r>
            <a:r>
              <a:rPr lang="en-US" altLang="zh-CN" sz="2700" b="1" dirty="0" smtClean="0">
                <a:solidFill>
                  <a:prstClr val="white"/>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prstClr val="white"/>
              </a:solidFill>
              <a:latin typeface="Times New Roman" panose="02020603050405020304" pitchFamily="18" charset="0"/>
              <a:ea typeface="微软雅黑" pitchFamily="34" charset="-122"/>
              <a:cs typeface="Times New Roman" panose="02020603050405020304" pitchFamily="18" charset="0"/>
            </a:endParaRPr>
          </a:p>
        </p:txBody>
      </p:sp>
      <p:pic>
        <p:nvPicPr>
          <p:cNvPr id="62" name="Picture 2" descr="\\Rm-美编\本地磁盘（F）\1一帆融媒公司文件\企业文化相关资料\LOGO\023.jpg"/>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75098" y="188640"/>
            <a:ext cx="2608169"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2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wipe(left)">
                                      <p:cBhvr>
                                        <p:cTn id="7" dur="500"/>
                                        <p:tgtEl>
                                          <p:spTgt spid="19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additive="base">
                                        <p:cTn id="11" dur="500" fill="hold"/>
                                        <p:tgtEl>
                                          <p:spTgt spid="238"/>
                                        </p:tgtEl>
                                        <p:attrNameLst>
                                          <p:attrName>ppt_x</p:attrName>
                                        </p:attrNameLst>
                                      </p:cBhvr>
                                      <p:tavLst>
                                        <p:tav tm="0">
                                          <p:val>
                                            <p:strVal val="0-#ppt_w/2"/>
                                          </p:val>
                                        </p:tav>
                                        <p:tav tm="100000">
                                          <p:val>
                                            <p:strVal val="#ppt_x"/>
                                          </p:val>
                                        </p:tav>
                                      </p:tavLst>
                                    </p:anim>
                                    <p:anim calcmode="lin" valueType="num">
                                      <p:cBhvr additive="base">
                                        <p:cTn id="12" dur="500" fill="hold"/>
                                        <p:tgtEl>
                                          <p:spTgt spid="23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3"/>
                                        </p:tgtEl>
                                        <p:attrNameLst>
                                          <p:attrName>style.visibility</p:attrName>
                                        </p:attrNameLst>
                                      </p:cBhvr>
                                      <p:to>
                                        <p:strVal val="visible"/>
                                      </p:to>
                                    </p:set>
                                    <p:anim calcmode="lin" valueType="num">
                                      <p:cBhvr additive="base">
                                        <p:cTn id="15" dur="500" fill="hold"/>
                                        <p:tgtEl>
                                          <p:spTgt spid="203"/>
                                        </p:tgtEl>
                                        <p:attrNameLst>
                                          <p:attrName>ppt_x</p:attrName>
                                        </p:attrNameLst>
                                      </p:cBhvr>
                                      <p:tavLst>
                                        <p:tav tm="0">
                                          <p:val>
                                            <p:strVal val="0-#ppt_w/2"/>
                                          </p:val>
                                        </p:tav>
                                        <p:tav tm="100000">
                                          <p:val>
                                            <p:strVal val="#ppt_x"/>
                                          </p:val>
                                        </p:tav>
                                      </p:tavLst>
                                    </p:anim>
                                    <p:anim calcmode="lin" valueType="num">
                                      <p:cBhvr additive="base">
                                        <p:cTn id="16" dur="500" fill="hold"/>
                                        <p:tgtEl>
                                          <p:spTgt spid="20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204"/>
                                        </p:tgtEl>
                                        <p:attrNameLst>
                                          <p:attrName>style.visibility</p:attrName>
                                        </p:attrNameLst>
                                      </p:cBhvr>
                                      <p:to>
                                        <p:strVal val="visible"/>
                                      </p:to>
                                    </p:set>
                                    <p:anim calcmode="lin" valueType="num">
                                      <p:cBhvr additive="base">
                                        <p:cTn id="20" dur="500" fill="hold"/>
                                        <p:tgtEl>
                                          <p:spTgt spid="204"/>
                                        </p:tgtEl>
                                        <p:attrNameLst>
                                          <p:attrName>ppt_x</p:attrName>
                                        </p:attrNameLst>
                                      </p:cBhvr>
                                      <p:tavLst>
                                        <p:tav tm="0">
                                          <p:val>
                                            <p:strVal val="1+#ppt_w/2"/>
                                          </p:val>
                                        </p:tav>
                                        <p:tav tm="100000">
                                          <p:val>
                                            <p:strVal val="#ppt_x"/>
                                          </p:val>
                                        </p:tav>
                                      </p:tavLst>
                                    </p:anim>
                                    <p:anim calcmode="lin" valueType="num">
                                      <p:cBhvr additive="base">
                                        <p:cTn id="21" dur="500" fill="hold"/>
                                        <p:tgtEl>
                                          <p:spTgt spid="20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05"/>
                                        </p:tgtEl>
                                        <p:attrNameLst>
                                          <p:attrName>style.visibility</p:attrName>
                                        </p:attrNameLst>
                                      </p:cBhvr>
                                      <p:to>
                                        <p:strVal val="visible"/>
                                      </p:to>
                                    </p:set>
                                    <p:anim calcmode="lin" valueType="num">
                                      <p:cBhvr additive="base">
                                        <p:cTn id="24" dur="500" fill="hold"/>
                                        <p:tgtEl>
                                          <p:spTgt spid="205"/>
                                        </p:tgtEl>
                                        <p:attrNameLst>
                                          <p:attrName>ppt_x</p:attrName>
                                        </p:attrNameLst>
                                      </p:cBhvr>
                                      <p:tavLst>
                                        <p:tav tm="0">
                                          <p:val>
                                            <p:strVal val="1+#ppt_w/2"/>
                                          </p:val>
                                        </p:tav>
                                        <p:tav tm="100000">
                                          <p:val>
                                            <p:strVal val="#ppt_x"/>
                                          </p:val>
                                        </p:tav>
                                      </p:tavLst>
                                    </p:anim>
                                    <p:anim calcmode="lin" valueType="num">
                                      <p:cBhvr additive="base">
                                        <p:cTn id="25" dur="500" fill="hold"/>
                                        <p:tgtEl>
                                          <p:spTgt spid="20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06"/>
                                        </p:tgtEl>
                                        <p:attrNameLst>
                                          <p:attrName>style.visibility</p:attrName>
                                        </p:attrNameLst>
                                      </p:cBhvr>
                                      <p:to>
                                        <p:strVal val="visible"/>
                                      </p:to>
                                    </p:set>
                                    <p:anim calcmode="lin" valueType="num">
                                      <p:cBhvr additive="base">
                                        <p:cTn id="28" dur="500" fill="hold"/>
                                        <p:tgtEl>
                                          <p:spTgt spid="206"/>
                                        </p:tgtEl>
                                        <p:attrNameLst>
                                          <p:attrName>ppt_x</p:attrName>
                                        </p:attrNameLst>
                                      </p:cBhvr>
                                      <p:tavLst>
                                        <p:tav tm="0">
                                          <p:val>
                                            <p:strVal val="1+#ppt_w/2"/>
                                          </p:val>
                                        </p:tav>
                                        <p:tav tm="100000">
                                          <p:val>
                                            <p:strVal val="#ppt_x"/>
                                          </p:val>
                                        </p:tav>
                                      </p:tavLst>
                                    </p:anim>
                                    <p:anim calcmode="lin" valueType="num">
                                      <p:cBhvr additive="base">
                                        <p:cTn id="29" dur="500" fill="hold"/>
                                        <p:tgtEl>
                                          <p:spTgt spid="20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07"/>
                                        </p:tgtEl>
                                        <p:attrNameLst>
                                          <p:attrName>style.visibility</p:attrName>
                                        </p:attrNameLst>
                                      </p:cBhvr>
                                      <p:to>
                                        <p:strVal val="visible"/>
                                      </p:to>
                                    </p:set>
                                    <p:anim calcmode="lin" valueType="num">
                                      <p:cBhvr additive="base">
                                        <p:cTn id="32" dur="500" fill="hold"/>
                                        <p:tgtEl>
                                          <p:spTgt spid="207"/>
                                        </p:tgtEl>
                                        <p:attrNameLst>
                                          <p:attrName>ppt_x</p:attrName>
                                        </p:attrNameLst>
                                      </p:cBhvr>
                                      <p:tavLst>
                                        <p:tav tm="0">
                                          <p:val>
                                            <p:strVal val="1+#ppt_w/2"/>
                                          </p:val>
                                        </p:tav>
                                        <p:tav tm="100000">
                                          <p:val>
                                            <p:strVal val="#ppt_x"/>
                                          </p:val>
                                        </p:tav>
                                      </p:tavLst>
                                    </p:anim>
                                    <p:anim calcmode="lin" valueType="num">
                                      <p:cBhvr additive="base">
                                        <p:cTn id="33" dur="500" fill="hold"/>
                                        <p:tgtEl>
                                          <p:spTgt spid="20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500" fill="hold"/>
                                        <p:tgtEl>
                                          <p:spTgt spid="208"/>
                                        </p:tgtEl>
                                        <p:attrNameLst>
                                          <p:attrName>ppt_x</p:attrName>
                                        </p:attrNameLst>
                                      </p:cBhvr>
                                      <p:tavLst>
                                        <p:tav tm="0">
                                          <p:val>
                                            <p:strVal val="1+#ppt_w/2"/>
                                          </p:val>
                                        </p:tav>
                                        <p:tav tm="100000">
                                          <p:val>
                                            <p:strVal val="#ppt_x"/>
                                          </p:val>
                                        </p:tav>
                                      </p:tavLst>
                                    </p:anim>
                                    <p:anim calcmode="lin" valueType="num">
                                      <p:cBhvr additive="base">
                                        <p:cTn id="37" dur="500" fill="hold"/>
                                        <p:tgtEl>
                                          <p:spTgt spid="20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9"/>
                                        </p:tgtEl>
                                        <p:attrNameLst>
                                          <p:attrName>style.visibility</p:attrName>
                                        </p:attrNameLst>
                                      </p:cBhvr>
                                      <p:to>
                                        <p:strVal val="visible"/>
                                      </p:to>
                                    </p:set>
                                    <p:anim calcmode="lin" valueType="num">
                                      <p:cBhvr additive="base">
                                        <p:cTn id="40" dur="500" fill="hold"/>
                                        <p:tgtEl>
                                          <p:spTgt spid="209"/>
                                        </p:tgtEl>
                                        <p:attrNameLst>
                                          <p:attrName>ppt_x</p:attrName>
                                        </p:attrNameLst>
                                      </p:cBhvr>
                                      <p:tavLst>
                                        <p:tav tm="0">
                                          <p:val>
                                            <p:strVal val="1+#ppt_w/2"/>
                                          </p:val>
                                        </p:tav>
                                        <p:tav tm="100000">
                                          <p:val>
                                            <p:strVal val="#ppt_x"/>
                                          </p:val>
                                        </p:tav>
                                      </p:tavLst>
                                    </p:anim>
                                    <p:anim calcmode="lin" valueType="num">
                                      <p:cBhvr additive="base">
                                        <p:cTn id="41" dur="500" fill="hold"/>
                                        <p:tgtEl>
                                          <p:spTgt spid="20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10"/>
                                        </p:tgtEl>
                                        <p:attrNameLst>
                                          <p:attrName>style.visibility</p:attrName>
                                        </p:attrNameLst>
                                      </p:cBhvr>
                                      <p:to>
                                        <p:strVal val="visible"/>
                                      </p:to>
                                    </p:set>
                                    <p:anim calcmode="lin" valueType="num">
                                      <p:cBhvr additive="base">
                                        <p:cTn id="44" dur="500" fill="hold"/>
                                        <p:tgtEl>
                                          <p:spTgt spid="210"/>
                                        </p:tgtEl>
                                        <p:attrNameLst>
                                          <p:attrName>ppt_x</p:attrName>
                                        </p:attrNameLst>
                                      </p:cBhvr>
                                      <p:tavLst>
                                        <p:tav tm="0">
                                          <p:val>
                                            <p:strVal val="1+#ppt_w/2"/>
                                          </p:val>
                                        </p:tav>
                                        <p:tav tm="100000">
                                          <p:val>
                                            <p:strVal val="#ppt_x"/>
                                          </p:val>
                                        </p:tav>
                                      </p:tavLst>
                                    </p:anim>
                                    <p:anim calcmode="lin" valueType="num">
                                      <p:cBhvr additive="base">
                                        <p:cTn id="45" dur="500" fill="hold"/>
                                        <p:tgtEl>
                                          <p:spTgt spid="21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11"/>
                                        </p:tgtEl>
                                        <p:attrNameLst>
                                          <p:attrName>style.visibility</p:attrName>
                                        </p:attrNameLst>
                                      </p:cBhvr>
                                      <p:to>
                                        <p:strVal val="visible"/>
                                      </p:to>
                                    </p:set>
                                    <p:anim calcmode="lin" valueType="num">
                                      <p:cBhvr additive="base">
                                        <p:cTn id="48" dur="500" fill="hold"/>
                                        <p:tgtEl>
                                          <p:spTgt spid="211"/>
                                        </p:tgtEl>
                                        <p:attrNameLst>
                                          <p:attrName>ppt_x</p:attrName>
                                        </p:attrNameLst>
                                      </p:cBhvr>
                                      <p:tavLst>
                                        <p:tav tm="0">
                                          <p:val>
                                            <p:strVal val="1+#ppt_w/2"/>
                                          </p:val>
                                        </p:tav>
                                        <p:tav tm="100000">
                                          <p:val>
                                            <p:strVal val="#ppt_x"/>
                                          </p:val>
                                        </p:tav>
                                      </p:tavLst>
                                    </p:anim>
                                    <p:anim calcmode="lin" valueType="num">
                                      <p:cBhvr additive="base">
                                        <p:cTn id="49" dur="500" fill="hold"/>
                                        <p:tgtEl>
                                          <p:spTgt spid="21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12"/>
                                        </p:tgtEl>
                                        <p:attrNameLst>
                                          <p:attrName>style.visibility</p:attrName>
                                        </p:attrNameLst>
                                      </p:cBhvr>
                                      <p:to>
                                        <p:strVal val="visible"/>
                                      </p:to>
                                    </p:set>
                                    <p:anim calcmode="lin" valueType="num">
                                      <p:cBhvr additive="base">
                                        <p:cTn id="52" dur="500" fill="hold"/>
                                        <p:tgtEl>
                                          <p:spTgt spid="212"/>
                                        </p:tgtEl>
                                        <p:attrNameLst>
                                          <p:attrName>ppt_x</p:attrName>
                                        </p:attrNameLst>
                                      </p:cBhvr>
                                      <p:tavLst>
                                        <p:tav tm="0">
                                          <p:val>
                                            <p:strVal val="1+#ppt_w/2"/>
                                          </p:val>
                                        </p:tav>
                                        <p:tav tm="100000">
                                          <p:val>
                                            <p:strVal val="#ppt_x"/>
                                          </p:val>
                                        </p:tav>
                                      </p:tavLst>
                                    </p:anim>
                                    <p:anim calcmode="lin" valueType="num">
                                      <p:cBhvr additive="base">
                                        <p:cTn id="53" dur="500" fill="hold"/>
                                        <p:tgtEl>
                                          <p:spTgt spid="21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 calcmode="lin" valueType="num">
                                      <p:cBhvr additive="base">
                                        <p:cTn id="56" dur="500" fill="hold"/>
                                        <p:tgtEl>
                                          <p:spTgt spid="213"/>
                                        </p:tgtEl>
                                        <p:attrNameLst>
                                          <p:attrName>ppt_x</p:attrName>
                                        </p:attrNameLst>
                                      </p:cBhvr>
                                      <p:tavLst>
                                        <p:tav tm="0">
                                          <p:val>
                                            <p:strVal val="1+#ppt_w/2"/>
                                          </p:val>
                                        </p:tav>
                                        <p:tav tm="100000">
                                          <p:val>
                                            <p:strVal val="#ppt_x"/>
                                          </p:val>
                                        </p:tav>
                                      </p:tavLst>
                                    </p:anim>
                                    <p:anim calcmode="lin" valueType="num">
                                      <p:cBhvr additive="base">
                                        <p:cTn id="57" dur="500" fill="hold"/>
                                        <p:tgtEl>
                                          <p:spTgt spid="21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14"/>
                                        </p:tgtEl>
                                        <p:attrNameLst>
                                          <p:attrName>style.visibility</p:attrName>
                                        </p:attrNameLst>
                                      </p:cBhvr>
                                      <p:to>
                                        <p:strVal val="visible"/>
                                      </p:to>
                                    </p:set>
                                    <p:anim calcmode="lin" valueType="num">
                                      <p:cBhvr additive="base">
                                        <p:cTn id="60" dur="500" fill="hold"/>
                                        <p:tgtEl>
                                          <p:spTgt spid="214"/>
                                        </p:tgtEl>
                                        <p:attrNameLst>
                                          <p:attrName>ppt_x</p:attrName>
                                        </p:attrNameLst>
                                      </p:cBhvr>
                                      <p:tavLst>
                                        <p:tav tm="0">
                                          <p:val>
                                            <p:strVal val="1+#ppt_w/2"/>
                                          </p:val>
                                        </p:tav>
                                        <p:tav tm="100000">
                                          <p:val>
                                            <p:strVal val="#ppt_x"/>
                                          </p:val>
                                        </p:tav>
                                      </p:tavLst>
                                    </p:anim>
                                    <p:anim calcmode="lin" valueType="num">
                                      <p:cBhvr additive="base">
                                        <p:cTn id="61" dur="500" fill="hold"/>
                                        <p:tgtEl>
                                          <p:spTgt spid="214"/>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additive="base">
                                        <p:cTn id="64" dur="500" fill="hold"/>
                                        <p:tgtEl>
                                          <p:spTgt spid="215"/>
                                        </p:tgtEl>
                                        <p:attrNameLst>
                                          <p:attrName>ppt_x</p:attrName>
                                        </p:attrNameLst>
                                      </p:cBhvr>
                                      <p:tavLst>
                                        <p:tav tm="0">
                                          <p:val>
                                            <p:strVal val="1+#ppt_w/2"/>
                                          </p:val>
                                        </p:tav>
                                        <p:tav tm="100000">
                                          <p:val>
                                            <p:strVal val="#ppt_x"/>
                                          </p:val>
                                        </p:tav>
                                      </p:tavLst>
                                    </p:anim>
                                    <p:anim calcmode="lin" valueType="num">
                                      <p:cBhvr additive="base">
                                        <p:cTn id="65" dur="500" fill="hold"/>
                                        <p:tgtEl>
                                          <p:spTgt spid="215"/>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16"/>
                                        </p:tgtEl>
                                        <p:attrNameLst>
                                          <p:attrName>style.visibility</p:attrName>
                                        </p:attrNameLst>
                                      </p:cBhvr>
                                      <p:to>
                                        <p:strVal val="visible"/>
                                      </p:to>
                                    </p:set>
                                    <p:anim calcmode="lin" valueType="num">
                                      <p:cBhvr additive="base">
                                        <p:cTn id="68" dur="500" fill="hold"/>
                                        <p:tgtEl>
                                          <p:spTgt spid="216"/>
                                        </p:tgtEl>
                                        <p:attrNameLst>
                                          <p:attrName>ppt_x</p:attrName>
                                        </p:attrNameLst>
                                      </p:cBhvr>
                                      <p:tavLst>
                                        <p:tav tm="0">
                                          <p:val>
                                            <p:strVal val="1+#ppt_w/2"/>
                                          </p:val>
                                        </p:tav>
                                        <p:tav tm="100000">
                                          <p:val>
                                            <p:strVal val="#ppt_x"/>
                                          </p:val>
                                        </p:tav>
                                      </p:tavLst>
                                    </p:anim>
                                    <p:anim calcmode="lin" valueType="num">
                                      <p:cBhvr additive="base">
                                        <p:cTn id="69" dur="500" fill="hold"/>
                                        <p:tgtEl>
                                          <p:spTgt spid="216"/>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17"/>
                                        </p:tgtEl>
                                        <p:attrNameLst>
                                          <p:attrName>style.visibility</p:attrName>
                                        </p:attrNameLst>
                                      </p:cBhvr>
                                      <p:to>
                                        <p:strVal val="visible"/>
                                      </p:to>
                                    </p:set>
                                    <p:anim calcmode="lin" valueType="num">
                                      <p:cBhvr additive="base">
                                        <p:cTn id="72" dur="500" fill="hold"/>
                                        <p:tgtEl>
                                          <p:spTgt spid="217"/>
                                        </p:tgtEl>
                                        <p:attrNameLst>
                                          <p:attrName>ppt_x</p:attrName>
                                        </p:attrNameLst>
                                      </p:cBhvr>
                                      <p:tavLst>
                                        <p:tav tm="0">
                                          <p:val>
                                            <p:strVal val="1+#ppt_w/2"/>
                                          </p:val>
                                        </p:tav>
                                        <p:tav tm="100000">
                                          <p:val>
                                            <p:strVal val="#ppt_x"/>
                                          </p:val>
                                        </p:tav>
                                      </p:tavLst>
                                    </p:anim>
                                    <p:anim calcmode="lin" valueType="num">
                                      <p:cBhvr additive="base">
                                        <p:cTn id="73" dur="500" fill="hold"/>
                                        <p:tgtEl>
                                          <p:spTgt spid="217"/>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218"/>
                                        </p:tgtEl>
                                        <p:attrNameLst>
                                          <p:attrName>style.visibility</p:attrName>
                                        </p:attrNameLst>
                                      </p:cBhvr>
                                      <p:to>
                                        <p:strVal val="visible"/>
                                      </p:to>
                                    </p:set>
                                    <p:anim calcmode="lin" valueType="num">
                                      <p:cBhvr additive="base">
                                        <p:cTn id="76" dur="500" fill="hold"/>
                                        <p:tgtEl>
                                          <p:spTgt spid="218"/>
                                        </p:tgtEl>
                                        <p:attrNameLst>
                                          <p:attrName>ppt_x</p:attrName>
                                        </p:attrNameLst>
                                      </p:cBhvr>
                                      <p:tavLst>
                                        <p:tav tm="0">
                                          <p:val>
                                            <p:strVal val="1+#ppt_w/2"/>
                                          </p:val>
                                        </p:tav>
                                        <p:tav tm="100000">
                                          <p:val>
                                            <p:strVal val="#ppt_x"/>
                                          </p:val>
                                        </p:tav>
                                      </p:tavLst>
                                    </p:anim>
                                    <p:anim calcmode="lin" valueType="num">
                                      <p:cBhvr additive="base">
                                        <p:cTn id="77" dur="500" fill="hold"/>
                                        <p:tgtEl>
                                          <p:spTgt spid="218"/>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219"/>
                                        </p:tgtEl>
                                        <p:attrNameLst>
                                          <p:attrName>style.visibility</p:attrName>
                                        </p:attrNameLst>
                                      </p:cBhvr>
                                      <p:to>
                                        <p:strVal val="visible"/>
                                      </p:to>
                                    </p:set>
                                    <p:anim calcmode="lin" valueType="num">
                                      <p:cBhvr additive="base">
                                        <p:cTn id="80" dur="500" fill="hold"/>
                                        <p:tgtEl>
                                          <p:spTgt spid="219"/>
                                        </p:tgtEl>
                                        <p:attrNameLst>
                                          <p:attrName>ppt_x</p:attrName>
                                        </p:attrNameLst>
                                      </p:cBhvr>
                                      <p:tavLst>
                                        <p:tav tm="0">
                                          <p:val>
                                            <p:strVal val="1+#ppt_w/2"/>
                                          </p:val>
                                        </p:tav>
                                        <p:tav tm="100000">
                                          <p:val>
                                            <p:strVal val="#ppt_x"/>
                                          </p:val>
                                        </p:tav>
                                      </p:tavLst>
                                    </p:anim>
                                    <p:anim calcmode="lin" valueType="num">
                                      <p:cBhvr additive="base">
                                        <p:cTn id="81" dur="500" fill="hold"/>
                                        <p:tgtEl>
                                          <p:spTgt spid="219"/>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220"/>
                                        </p:tgtEl>
                                        <p:attrNameLst>
                                          <p:attrName>style.visibility</p:attrName>
                                        </p:attrNameLst>
                                      </p:cBhvr>
                                      <p:to>
                                        <p:strVal val="visible"/>
                                      </p:to>
                                    </p:set>
                                    <p:anim calcmode="lin" valueType="num">
                                      <p:cBhvr additive="base">
                                        <p:cTn id="84" dur="500" fill="hold"/>
                                        <p:tgtEl>
                                          <p:spTgt spid="220"/>
                                        </p:tgtEl>
                                        <p:attrNameLst>
                                          <p:attrName>ppt_x</p:attrName>
                                        </p:attrNameLst>
                                      </p:cBhvr>
                                      <p:tavLst>
                                        <p:tav tm="0">
                                          <p:val>
                                            <p:strVal val="1+#ppt_w/2"/>
                                          </p:val>
                                        </p:tav>
                                        <p:tav tm="100000">
                                          <p:val>
                                            <p:strVal val="#ppt_x"/>
                                          </p:val>
                                        </p:tav>
                                      </p:tavLst>
                                    </p:anim>
                                    <p:anim calcmode="lin" valueType="num">
                                      <p:cBhvr additive="base">
                                        <p:cTn id="85" dur="500" fill="hold"/>
                                        <p:tgtEl>
                                          <p:spTgt spid="220"/>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221"/>
                                        </p:tgtEl>
                                        <p:attrNameLst>
                                          <p:attrName>style.visibility</p:attrName>
                                        </p:attrNameLst>
                                      </p:cBhvr>
                                      <p:to>
                                        <p:strVal val="visible"/>
                                      </p:to>
                                    </p:set>
                                    <p:anim calcmode="lin" valueType="num">
                                      <p:cBhvr additive="base">
                                        <p:cTn id="88" dur="500" fill="hold"/>
                                        <p:tgtEl>
                                          <p:spTgt spid="221"/>
                                        </p:tgtEl>
                                        <p:attrNameLst>
                                          <p:attrName>ppt_x</p:attrName>
                                        </p:attrNameLst>
                                      </p:cBhvr>
                                      <p:tavLst>
                                        <p:tav tm="0">
                                          <p:val>
                                            <p:strVal val="1+#ppt_w/2"/>
                                          </p:val>
                                        </p:tav>
                                        <p:tav tm="100000">
                                          <p:val>
                                            <p:strVal val="#ppt_x"/>
                                          </p:val>
                                        </p:tav>
                                      </p:tavLst>
                                    </p:anim>
                                    <p:anim calcmode="lin" valueType="num">
                                      <p:cBhvr additive="base">
                                        <p:cTn id="89" dur="500" fill="hold"/>
                                        <p:tgtEl>
                                          <p:spTgt spid="221"/>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222"/>
                                        </p:tgtEl>
                                        <p:attrNameLst>
                                          <p:attrName>style.visibility</p:attrName>
                                        </p:attrNameLst>
                                      </p:cBhvr>
                                      <p:to>
                                        <p:strVal val="visible"/>
                                      </p:to>
                                    </p:set>
                                    <p:anim calcmode="lin" valueType="num">
                                      <p:cBhvr additive="base">
                                        <p:cTn id="92" dur="500" fill="hold"/>
                                        <p:tgtEl>
                                          <p:spTgt spid="222"/>
                                        </p:tgtEl>
                                        <p:attrNameLst>
                                          <p:attrName>ppt_x</p:attrName>
                                        </p:attrNameLst>
                                      </p:cBhvr>
                                      <p:tavLst>
                                        <p:tav tm="0">
                                          <p:val>
                                            <p:strVal val="1+#ppt_w/2"/>
                                          </p:val>
                                        </p:tav>
                                        <p:tav tm="100000">
                                          <p:val>
                                            <p:strVal val="#ppt_x"/>
                                          </p:val>
                                        </p:tav>
                                      </p:tavLst>
                                    </p:anim>
                                    <p:anim calcmode="lin" valueType="num">
                                      <p:cBhvr additive="base">
                                        <p:cTn id="93" dur="500" fill="hold"/>
                                        <p:tgtEl>
                                          <p:spTgt spid="22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223"/>
                                        </p:tgtEl>
                                        <p:attrNameLst>
                                          <p:attrName>style.visibility</p:attrName>
                                        </p:attrNameLst>
                                      </p:cBhvr>
                                      <p:to>
                                        <p:strVal val="visible"/>
                                      </p:to>
                                    </p:set>
                                    <p:anim calcmode="lin" valueType="num">
                                      <p:cBhvr additive="base">
                                        <p:cTn id="96" dur="500" fill="hold"/>
                                        <p:tgtEl>
                                          <p:spTgt spid="223"/>
                                        </p:tgtEl>
                                        <p:attrNameLst>
                                          <p:attrName>ppt_x</p:attrName>
                                        </p:attrNameLst>
                                      </p:cBhvr>
                                      <p:tavLst>
                                        <p:tav tm="0">
                                          <p:val>
                                            <p:strVal val="1+#ppt_w/2"/>
                                          </p:val>
                                        </p:tav>
                                        <p:tav tm="100000">
                                          <p:val>
                                            <p:strVal val="#ppt_x"/>
                                          </p:val>
                                        </p:tav>
                                      </p:tavLst>
                                    </p:anim>
                                    <p:anim calcmode="lin" valueType="num">
                                      <p:cBhvr additive="base">
                                        <p:cTn id="97" dur="500" fill="hold"/>
                                        <p:tgtEl>
                                          <p:spTgt spid="223"/>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224"/>
                                        </p:tgtEl>
                                        <p:attrNameLst>
                                          <p:attrName>style.visibility</p:attrName>
                                        </p:attrNameLst>
                                      </p:cBhvr>
                                      <p:to>
                                        <p:strVal val="visible"/>
                                      </p:to>
                                    </p:set>
                                    <p:anim calcmode="lin" valueType="num">
                                      <p:cBhvr additive="base">
                                        <p:cTn id="100" dur="500" fill="hold"/>
                                        <p:tgtEl>
                                          <p:spTgt spid="224"/>
                                        </p:tgtEl>
                                        <p:attrNameLst>
                                          <p:attrName>ppt_x</p:attrName>
                                        </p:attrNameLst>
                                      </p:cBhvr>
                                      <p:tavLst>
                                        <p:tav tm="0">
                                          <p:val>
                                            <p:strVal val="1+#ppt_w/2"/>
                                          </p:val>
                                        </p:tav>
                                        <p:tav tm="100000">
                                          <p:val>
                                            <p:strVal val="#ppt_x"/>
                                          </p:val>
                                        </p:tav>
                                      </p:tavLst>
                                    </p:anim>
                                    <p:anim calcmode="lin" valueType="num">
                                      <p:cBhvr additive="base">
                                        <p:cTn id="101" dur="500" fill="hold"/>
                                        <p:tgtEl>
                                          <p:spTgt spid="224"/>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225"/>
                                        </p:tgtEl>
                                        <p:attrNameLst>
                                          <p:attrName>style.visibility</p:attrName>
                                        </p:attrNameLst>
                                      </p:cBhvr>
                                      <p:to>
                                        <p:strVal val="visible"/>
                                      </p:to>
                                    </p:set>
                                    <p:anim calcmode="lin" valueType="num">
                                      <p:cBhvr additive="base">
                                        <p:cTn id="104" dur="500" fill="hold"/>
                                        <p:tgtEl>
                                          <p:spTgt spid="225"/>
                                        </p:tgtEl>
                                        <p:attrNameLst>
                                          <p:attrName>ppt_x</p:attrName>
                                        </p:attrNameLst>
                                      </p:cBhvr>
                                      <p:tavLst>
                                        <p:tav tm="0">
                                          <p:val>
                                            <p:strVal val="1+#ppt_w/2"/>
                                          </p:val>
                                        </p:tav>
                                        <p:tav tm="100000">
                                          <p:val>
                                            <p:strVal val="#ppt_x"/>
                                          </p:val>
                                        </p:tav>
                                      </p:tavLst>
                                    </p:anim>
                                    <p:anim calcmode="lin" valueType="num">
                                      <p:cBhvr additive="base">
                                        <p:cTn id="105" dur="500" fill="hold"/>
                                        <p:tgtEl>
                                          <p:spTgt spid="225"/>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226"/>
                                        </p:tgtEl>
                                        <p:attrNameLst>
                                          <p:attrName>style.visibility</p:attrName>
                                        </p:attrNameLst>
                                      </p:cBhvr>
                                      <p:to>
                                        <p:strVal val="visible"/>
                                      </p:to>
                                    </p:set>
                                    <p:anim calcmode="lin" valueType="num">
                                      <p:cBhvr additive="base">
                                        <p:cTn id="108" dur="500" fill="hold"/>
                                        <p:tgtEl>
                                          <p:spTgt spid="226"/>
                                        </p:tgtEl>
                                        <p:attrNameLst>
                                          <p:attrName>ppt_x</p:attrName>
                                        </p:attrNameLst>
                                      </p:cBhvr>
                                      <p:tavLst>
                                        <p:tav tm="0">
                                          <p:val>
                                            <p:strVal val="1+#ppt_w/2"/>
                                          </p:val>
                                        </p:tav>
                                        <p:tav tm="100000">
                                          <p:val>
                                            <p:strVal val="#ppt_x"/>
                                          </p:val>
                                        </p:tav>
                                      </p:tavLst>
                                    </p:anim>
                                    <p:anim calcmode="lin" valueType="num">
                                      <p:cBhvr additive="base">
                                        <p:cTn id="109" dur="500" fill="hold"/>
                                        <p:tgtEl>
                                          <p:spTgt spid="226"/>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227"/>
                                        </p:tgtEl>
                                        <p:attrNameLst>
                                          <p:attrName>style.visibility</p:attrName>
                                        </p:attrNameLst>
                                      </p:cBhvr>
                                      <p:to>
                                        <p:strVal val="visible"/>
                                      </p:to>
                                    </p:set>
                                    <p:anim calcmode="lin" valueType="num">
                                      <p:cBhvr additive="base">
                                        <p:cTn id="112" dur="500" fill="hold"/>
                                        <p:tgtEl>
                                          <p:spTgt spid="227"/>
                                        </p:tgtEl>
                                        <p:attrNameLst>
                                          <p:attrName>ppt_x</p:attrName>
                                        </p:attrNameLst>
                                      </p:cBhvr>
                                      <p:tavLst>
                                        <p:tav tm="0">
                                          <p:val>
                                            <p:strVal val="1+#ppt_w/2"/>
                                          </p:val>
                                        </p:tav>
                                        <p:tav tm="100000">
                                          <p:val>
                                            <p:strVal val="#ppt_x"/>
                                          </p:val>
                                        </p:tav>
                                      </p:tavLst>
                                    </p:anim>
                                    <p:anim calcmode="lin" valueType="num">
                                      <p:cBhvr additive="base">
                                        <p:cTn id="113" dur="500" fill="hold"/>
                                        <p:tgtEl>
                                          <p:spTgt spid="227"/>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228"/>
                                        </p:tgtEl>
                                        <p:attrNameLst>
                                          <p:attrName>style.visibility</p:attrName>
                                        </p:attrNameLst>
                                      </p:cBhvr>
                                      <p:to>
                                        <p:strVal val="visible"/>
                                      </p:to>
                                    </p:set>
                                    <p:anim calcmode="lin" valueType="num">
                                      <p:cBhvr additive="base">
                                        <p:cTn id="116" dur="500" fill="hold"/>
                                        <p:tgtEl>
                                          <p:spTgt spid="228"/>
                                        </p:tgtEl>
                                        <p:attrNameLst>
                                          <p:attrName>ppt_x</p:attrName>
                                        </p:attrNameLst>
                                      </p:cBhvr>
                                      <p:tavLst>
                                        <p:tav tm="0">
                                          <p:val>
                                            <p:strVal val="1+#ppt_w/2"/>
                                          </p:val>
                                        </p:tav>
                                        <p:tav tm="100000">
                                          <p:val>
                                            <p:strVal val="#ppt_x"/>
                                          </p:val>
                                        </p:tav>
                                      </p:tavLst>
                                    </p:anim>
                                    <p:anim calcmode="lin" valueType="num">
                                      <p:cBhvr additive="base">
                                        <p:cTn id="117" dur="500" fill="hold"/>
                                        <p:tgtEl>
                                          <p:spTgt spid="228"/>
                                        </p:tgtEl>
                                        <p:attrNameLst>
                                          <p:attrName>ppt_y</p:attrName>
                                        </p:attrNameLst>
                                      </p:cBhvr>
                                      <p:tavLst>
                                        <p:tav tm="0">
                                          <p:val>
                                            <p:strVal val="#ppt_y"/>
                                          </p:val>
                                        </p:tav>
                                        <p:tav tm="100000">
                                          <p:val>
                                            <p:strVal val="#ppt_y"/>
                                          </p:val>
                                        </p:tav>
                                      </p:tavLst>
                                    </p:anim>
                                  </p:childTnLst>
                                </p:cTn>
                              </p:par>
                              <p:par>
                                <p:cTn id="118" presetID="2" presetClass="entr" presetSubtype="2" fill="hold" grpId="0" nodeType="withEffect">
                                  <p:stCondLst>
                                    <p:cond delay="0"/>
                                  </p:stCondLst>
                                  <p:childTnLst>
                                    <p:set>
                                      <p:cBhvr>
                                        <p:cTn id="119" dur="1" fill="hold">
                                          <p:stCondLst>
                                            <p:cond delay="0"/>
                                          </p:stCondLst>
                                        </p:cTn>
                                        <p:tgtEl>
                                          <p:spTgt spid="229"/>
                                        </p:tgtEl>
                                        <p:attrNameLst>
                                          <p:attrName>style.visibility</p:attrName>
                                        </p:attrNameLst>
                                      </p:cBhvr>
                                      <p:to>
                                        <p:strVal val="visible"/>
                                      </p:to>
                                    </p:set>
                                    <p:anim calcmode="lin" valueType="num">
                                      <p:cBhvr additive="base">
                                        <p:cTn id="120" dur="500" fill="hold"/>
                                        <p:tgtEl>
                                          <p:spTgt spid="229"/>
                                        </p:tgtEl>
                                        <p:attrNameLst>
                                          <p:attrName>ppt_x</p:attrName>
                                        </p:attrNameLst>
                                      </p:cBhvr>
                                      <p:tavLst>
                                        <p:tav tm="0">
                                          <p:val>
                                            <p:strVal val="1+#ppt_w/2"/>
                                          </p:val>
                                        </p:tav>
                                        <p:tav tm="100000">
                                          <p:val>
                                            <p:strVal val="#ppt_x"/>
                                          </p:val>
                                        </p:tav>
                                      </p:tavLst>
                                    </p:anim>
                                    <p:anim calcmode="lin" valueType="num">
                                      <p:cBhvr additive="base">
                                        <p:cTn id="121" dur="500" fill="hold"/>
                                        <p:tgtEl>
                                          <p:spTgt spid="229"/>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230"/>
                                        </p:tgtEl>
                                        <p:attrNameLst>
                                          <p:attrName>style.visibility</p:attrName>
                                        </p:attrNameLst>
                                      </p:cBhvr>
                                      <p:to>
                                        <p:strVal val="visible"/>
                                      </p:to>
                                    </p:set>
                                    <p:anim calcmode="lin" valueType="num">
                                      <p:cBhvr additive="base">
                                        <p:cTn id="124" dur="500" fill="hold"/>
                                        <p:tgtEl>
                                          <p:spTgt spid="230"/>
                                        </p:tgtEl>
                                        <p:attrNameLst>
                                          <p:attrName>ppt_x</p:attrName>
                                        </p:attrNameLst>
                                      </p:cBhvr>
                                      <p:tavLst>
                                        <p:tav tm="0">
                                          <p:val>
                                            <p:strVal val="1+#ppt_w/2"/>
                                          </p:val>
                                        </p:tav>
                                        <p:tav tm="100000">
                                          <p:val>
                                            <p:strVal val="#ppt_x"/>
                                          </p:val>
                                        </p:tav>
                                      </p:tavLst>
                                    </p:anim>
                                    <p:anim calcmode="lin" valueType="num">
                                      <p:cBhvr additive="base">
                                        <p:cTn id="125" dur="500" fill="hold"/>
                                        <p:tgtEl>
                                          <p:spTgt spid="230"/>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231"/>
                                        </p:tgtEl>
                                        <p:attrNameLst>
                                          <p:attrName>style.visibility</p:attrName>
                                        </p:attrNameLst>
                                      </p:cBhvr>
                                      <p:to>
                                        <p:strVal val="visible"/>
                                      </p:to>
                                    </p:set>
                                    <p:anim calcmode="lin" valueType="num">
                                      <p:cBhvr additive="base">
                                        <p:cTn id="128" dur="500" fill="hold"/>
                                        <p:tgtEl>
                                          <p:spTgt spid="231"/>
                                        </p:tgtEl>
                                        <p:attrNameLst>
                                          <p:attrName>ppt_x</p:attrName>
                                        </p:attrNameLst>
                                      </p:cBhvr>
                                      <p:tavLst>
                                        <p:tav tm="0">
                                          <p:val>
                                            <p:strVal val="1+#ppt_w/2"/>
                                          </p:val>
                                        </p:tav>
                                        <p:tav tm="100000">
                                          <p:val>
                                            <p:strVal val="#ppt_x"/>
                                          </p:val>
                                        </p:tav>
                                      </p:tavLst>
                                    </p:anim>
                                    <p:anim calcmode="lin" valueType="num">
                                      <p:cBhvr additive="base">
                                        <p:cTn id="129" dur="500" fill="hold"/>
                                        <p:tgtEl>
                                          <p:spTgt spid="231"/>
                                        </p:tgtEl>
                                        <p:attrNameLst>
                                          <p:attrName>ppt_y</p:attrName>
                                        </p:attrNameLst>
                                      </p:cBhvr>
                                      <p:tavLst>
                                        <p:tav tm="0">
                                          <p:val>
                                            <p:strVal val="#ppt_y"/>
                                          </p:val>
                                        </p:tav>
                                        <p:tav tm="100000">
                                          <p:val>
                                            <p:strVal val="#ppt_y"/>
                                          </p:val>
                                        </p:tav>
                                      </p:tavLst>
                                    </p:anim>
                                  </p:childTnLst>
                                </p:cTn>
                              </p:par>
                              <p:par>
                                <p:cTn id="130" presetID="2" presetClass="entr" presetSubtype="2" fill="hold" grpId="0" nodeType="withEffect">
                                  <p:stCondLst>
                                    <p:cond delay="0"/>
                                  </p:stCondLst>
                                  <p:childTnLst>
                                    <p:set>
                                      <p:cBhvr>
                                        <p:cTn id="131" dur="1" fill="hold">
                                          <p:stCondLst>
                                            <p:cond delay="0"/>
                                          </p:stCondLst>
                                        </p:cTn>
                                        <p:tgtEl>
                                          <p:spTgt spid="232"/>
                                        </p:tgtEl>
                                        <p:attrNameLst>
                                          <p:attrName>style.visibility</p:attrName>
                                        </p:attrNameLst>
                                      </p:cBhvr>
                                      <p:to>
                                        <p:strVal val="visible"/>
                                      </p:to>
                                    </p:set>
                                    <p:anim calcmode="lin" valueType="num">
                                      <p:cBhvr additive="base">
                                        <p:cTn id="132" dur="500" fill="hold"/>
                                        <p:tgtEl>
                                          <p:spTgt spid="232"/>
                                        </p:tgtEl>
                                        <p:attrNameLst>
                                          <p:attrName>ppt_x</p:attrName>
                                        </p:attrNameLst>
                                      </p:cBhvr>
                                      <p:tavLst>
                                        <p:tav tm="0">
                                          <p:val>
                                            <p:strVal val="1+#ppt_w/2"/>
                                          </p:val>
                                        </p:tav>
                                        <p:tav tm="100000">
                                          <p:val>
                                            <p:strVal val="#ppt_x"/>
                                          </p:val>
                                        </p:tav>
                                      </p:tavLst>
                                    </p:anim>
                                    <p:anim calcmode="lin" valueType="num">
                                      <p:cBhvr additive="base">
                                        <p:cTn id="133" dur="500" fill="hold"/>
                                        <p:tgtEl>
                                          <p:spTgt spid="232"/>
                                        </p:tgtEl>
                                        <p:attrNameLst>
                                          <p:attrName>ppt_y</p:attrName>
                                        </p:attrNameLst>
                                      </p:cBhvr>
                                      <p:tavLst>
                                        <p:tav tm="0">
                                          <p:val>
                                            <p:strVal val="#ppt_y"/>
                                          </p:val>
                                        </p:tav>
                                        <p:tav tm="100000">
                                          <p:val>
                                            <p:strVal val="#ppt_y"/>
                                          </p:val>
                                        </p:tav>
                                      </p:tavLst>
                                    </p:anim>
                                  </p:childTnLst>
                                </p:cTn>
                              </p:par>
                              <p:par>
                                <p:cTn id="134" presetID="2" presetClass="entr" presetSubtype="2"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 calcmode="lin" valueType="num">
                                      <p:cBhvr additive="base">
                                        <p:cTn id="136" dur="500" fill="hold"/>
                                        <p:tgtEl>
                                          <p:spTgt spid="233"/>
                                        </p:tgtEl>
                                        <p:attrNameLst>
                                          <p:attrName>ppt_x</p:attrName>
                                        </p:attrNameLst>
                                      </p:cBhvr>
                                      <p:tavLst>
                                        <p:tav tm="0">
                                          <p:val>
                                            <p:strVal val="1+#ppt_w/2"/>
                                          </p:val>
                                        </p:tav>
                                        <p:tav tm="100000">
                                          <p:val>
                                            <p:strVal val="#ppt_x"/>
                                          </p:val>
                                        </p:tav>
                                      </p:tavLst>
                                    </p:anim>
                                    <p:anim calcmode="lin" valueType="num">
                                      <p:cBhvr additive="base">
                                        <p:cTn id="137" dur="500" fill="hold"/>
                                        <p:tgtEl>
                                          <p:spTgt spid="233"/>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0"/>
                                  </p:stCondLst>
                                  <p:childTnLst>
                                    <p:set>
                                      <p:cBhvr>
                                        <p:cTn id="139" dur="1" fill="hold">
                                          <p:stCondLst>
                                            <p:cond delay="0"/>
                                          </p:stCondLst>
                                        </p:cTn>
                                        <p:tgtEl>
                                          <p:spTgt spid="234"/>
                                        </p:tgtEl>
                                        <p:attrNameLst>
                                          <p:attrName>style.visibility</p:attrName>
                                        </p:attrNameLst>
                                      </p:cBhvr>
                                      <p:to>
                                        <p:strVal val="visible"/>
                                      </p:to>
                                    </p:set>
                                    <p:anim calcmode="lin" valueType="num">
                                      <p:cBhvr additive="base">
                                        <p:cTn id="140" dur="500" fill="hold"/>
                                        <p:tgtEl>
                                          <p:spTgt spid="234"/>
                                        </p:tgtEl>
                                        <p:attrNameLst>
                                          <p:attrName>ppt_x</p:attrName>
                                        </p:attrNameLst>
                                      </p:cBhvr>
                                      <p:tavLst>
                                        <p:tav tm="0">
                                          <p:val>
                                            <p:strVal val="1+#ppt_w/2"/>
                                          </p:val>
                                        </p:tav>
                                        <p:tav tm="100000">
                                          <p:val>
                                            <p:strVal val="#ppt_x"/>
                                          </p:val>
                                        </p:tav>
                                      </p:tavLst>
                                    </p:anim>
                                    <p:anim calcmode="lin" valueType="num">
                                      <p:cBhvr additive="base">
                                        <p:cTn id="141" dur="500" fill="hold"/>
                                        <p:tgtEl>
                                          <p:spTgt spid="234"/>
                                        </p:tgtEl>
                                        <p:attrNameLst>
                                          <p:attrName>ppt_y</p:attrName>
                                        </p:attrNameLst>
                                      </p:cBhvr>
                                      <p:tavLst>
                                        <p:tav tm="0">
                                          <p:val>
                                            <p:strVal val="#ppt_y"/>
                                          </p:val>
                                        </p:tav>
                                        <p:tav tm="100000">
                                          <p:val>
                                            <p:strVal val="#ppt_y"/>
                                          </p:val>
                                        </p:tav>
                                      </p:tavLst>
                                    </p:anim>
                                  </p:childTnLst>
                                </p:cTn>
                              </p:par>
                              <p:par>
                                <p:cTn id="142" presetID="2" presetClass="entr" presetSubtype="2" fill="hold" grpId="0" nodeType="withEffect">
                                  <p:stCondLst>
                                    <p:cond delay="0"/>
                                  </p:stCondLst>
                                  <p:childTnLst>
                                    <p:set>
                                      <p:cBhvr>
                                        <p:cTn id="143" dur="1" fill="hold">
                                          <p:stCondLst>
                                            <p:cond delay="0"/>
                                          </p:stCondLst>
                                        </p:cTn>
                                        <p:tgtEl>
                                          <p:spTgt spid="235"/>
                                        </p:tgtEl>
                                        <p:attrNameLst>
                                          <p:attrName>style.visibility</p:attrName>
                                        </p:attrNameLst>
                                      </p:cBhvr>
                                      <p:to>
                                        <p:strVal val="visible"/>
                                      </p:to>
                                    </p:set>
                                    <p:anim calcmode="lin" valueType="num">
                                      <p:cBhvr additive="base">
                                        <p:cTn id="144" dur="500" fill="hold"/>
                                        <p:tgtEl>
                                          <p:spTgt spid="235"/>
                                        </p:tgtEl>
                                        <p:attrNameLst>
                                          <p:attrName>ppt_x</p:attrName>
                                        </p:attrNameLst>
                                      </p:cBhvr>
                                      <p:tavLst>
                                        <p:tav tm="0">
                                          <p:val>
                                            <p:strVal val="1+#ppt_w/2"/>
                                          </p:val>
                                        </p:tav>
                                        <p:tav tm="100000">
                                          <p:val>
                                            <p:strVal val="#ppt_x"/>
                                          </p:val>
                                        </p:tav>
                                      </p:tavLst>
                                    </p:anim>
                                    <p:anim calcmode="lin" valueType="num">
                                      <p:cBhvr additive="base">
                                        <p:cTn id="145" dur="500" fill="hold"/>
                                        <p:tgtEl>
                                          <p:spTgt spid="235"/>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236"/>
                                        </p:tgtEl>
                                        <p:attrNameLst>
                                          <p:attrName>style.visibility</p:attrName>
                                        </p:attrNameLst>
                                      </p:cBhvr>
                                      <p:to>
                                        <p:strVal val="visible"/>
                                      </p:to>
                                    </p:set>
                                    <p:anim calcmode="lin" valueType="num">
                                      <p:cBhvr additive="base">
                                        <p:cTn id="148" dur="500" fill="hold"/>
                                        <p:tgtEl>
                                          <p:spTgt spid="236"/>
                                        </p:tgtEl>
                                        <p:attrNameLst>
                                          <p:attrName>ppt_x</p:attrName>
                                        </p:attrNameLst>
                                      </p:cBhvr>
                                      <p:tavLst>
                                        <p:tav tm="0">
                                          <p:val>
                                            <p:strVal val="1+#ppt_w/2"/>
                                          </p:val>
                                        </p:tav>
                                        <p:tav tm="100000">
                                          <p:val>
                                            <p:strVal val="#ppt_x"/>
                                          </p:val>
                                        </p:tav>
                                      </p:tavLst>
                                    </p:anim>
                                    <p:anim calcmode="lin" valueType="num">
                                      <p:cBhvr additive="base">
                                        <p:cTn id="149" dur="500" fill="hold"/>
                                        <p:tgtEl>
                                          <p:spTgt spid="23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37"/>
                                        </p:tgtEl>
                                        <p:attrNameLst>
                                          <p:attrName>style.visibility</p:attrName>
                                        </p:attrNameLst>
                                      </p:cBhvr>
                                      <p:to>
                                        <p:strVal val="visible"/>
                                      </p:to>
                                    </p:set>
                                    <p:anim calcmode="lin" valueType="num">
                                      <p:cBhvr additive="base">
                                        <p:cTn id="152" dur="500" fill="hold"/>
                                        <p:tgtEl>
                                          <p:spTgt spid="237"/>
                                        </p:tgtEl>
                                        <p:attrNameLst>
                                          <p:attrName>ppt_x</p:attrName>
                                        </p:attrNameLst>
                                      </p:cBhvr>
                                      <p:tavLst>
                                        <p:tav tm="0">
                                          <p:val>
                                            <p:strVal val="1+#ppt_w/2"/>
                                          </p:val>
                                        </p:tav>
                                        <p:tav tm="100000">
                                          <p:val>
                                            <p:strVal val="#ppt_x"/>
                                          </p:val>
                                        </p:tav>
                                      </p:tavLst>
                                    </p:anim>
                                    <p:anim calcmode="lin" valueType="num">
                                      <p:cBhvr additive="base">
                                        <p:cTn id="153" dur="500" fill="hold"/>
                                        <p:tgtEl>
                                          <p:spTgt spid="237"/>
                                        </p:tgtEl>
                                        <p:attrNameLst>
                                          <p:attrName>ppt_y</p:attrName>
                                        </p:attrNameLst>
                                      </p:cBhvr>
                                      <p:tavLst>
                                        <p:tav tm="0">
                                          <p:val>
                                            <p:strVal val="#ppt_y"/>
                                          </p:val>
                                        </p:tav>
                                        <p:tav tm="100000">
                                          <p:val>
                                            <p:strVal val="#ppt_y"/>
                                          </p:val>
                                        </p:tav>
                                      </p:tavLst>
                                    </p:anim>
                                  </p:childTnLst>
                                </p:cTn>
                              </p:par>
                            </p:childTnLst>
                          </p:cTn>
                        </p:par>
                        <p:par>
                          <p:cTn id="154" fill="hold">
                            <p:stCondLst>
                              <p:cond delay="1500"/>
                            </p:stCondLst>
                            <p:childTnLst>
                              <p:par>
                                <p:cTn id="155" presetID="22" presetClass="entr" presetSubtype="8" fill="hold" grpId="0" nodeType="afterEffect">
                                  <p:stCondLst>
                                    <p:cond delay="0"/>
                                  </p:stCondLst>
                                  <p:childTnLst>
                                    <p:set>
                                      <p:cBhvr>
                                        <p:cTn id="156" dur="1" fill="hold">
                                          <p:stCondLst>
                                            <p:cond delay="0"/>
                                          </p:stCondLst>
                                        </p:cTn>
                                        <p:tgtEl>
                                          <p:spTgt spid="257"/>
                                        </p:tgtEl>
                                        <p:attrNameLst>
                                          <p:attrName>style.visibility</p:attrName>
                                        </p:attrNameLst>
                                      </p:cBhvr>
                                      <p:to>
                                        <p:strVal val="visible"/>
                                      </p:to>
                                    </p:set>
                                    <p:animEffect transition="in" filter="wipe(left)">
                                      <p:cBhvr>
                                        <p:cTn id="157" dur="500"/>
                                        <p:tgtEl>
                                          <p:spTgt spid="257"/>
                                        </p:tgtEl>
                                      </p:cBhvr>
                                    </p:animEffect>
                                  </p:childTnLst>
                                </p:cTn>
                              </p:par>
                            </p:childTnLst>
                          </p:cTn>
                        </p:par>
                        <p:par>
                          <p:cTn id="158" fill="hold">
                            <p:stCondLst>
                              <p:cond delay="2000"/>
                            </p:stCondLst>
                            <p:childTnLst>
                              <p:par>
                                <p:cTn id="159" presetID="10" presetClass="entr" presetSubtype="0" fill="hold" grpId="0" nodeType="afterEffect">
                                  <p:stCondLst>
                                    <p:cond delay="0"/>
                                  </p:stCondLst>
                                  <p:childTnLst>
                                    <p:set>
                                      <p:cBhvr>
                                        <p:cTn id="160" dur="1" fill="hold">
                                          <p:stCondLst>
                                            <p:cond delay="0"/>
                                          </p:stCondLst>
                                        </p:cTn>
                                        <p:tgtEl>
                                          <p:spTgt spid="258"/>
                                        </p:tgtEl>
                                        <p:attrNameLst>
                                          <p:attrName>style.visibility</p:attrName>
                                        </p:attrNameLst>
                                      </p:cBhvr>
                                      <p:to>
                                        <p:strVal val="visible"/>
                                      </p:to>
                                    </p:set>
                                    <p:animEffect transition="in" filter="fade">
                                      <p:cBhvr>
                                        <p:cTn id="161"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57" grpId="0"/>
      <p:bldP spid="25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1063</TotalTime>
  <Words>3965</Words>
  <Application>Microsoft Office PowerPoint</Application>
  <PresentationFormat>自定义</PresentationFormat>
  <Paragraphs>436</Paragraphs>
  <Slides>65</Slides>
  <Notes>1</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65</vt:i4>
      </vt:variant>
    </vt:vector>
  </HeadingPairs>
  <TitlesOfParts>
    <vt:vector size="67"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211</cp:revision>
  <dcterms:created xsi:type="dcterms:W3CDTF">2021-04-02T06:41:31Z</dcterms:created>
  <dcterms:modified xsi:type="dcterms:W3CDTF">2023-11-29T02:40:12Z</dcterms:modified>
</cp:coreProperties>
</file>